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7"/>
  </p:handoutMasterIdLst>
  <p:sldIdLst>
    <p:sldId id="256" r:id="rId2"/>
    <p:sldId id="262" r:id="rId3"/>
    <p:sldId id="263" r:id="rId4"/>
    <p:sldId id="264" r:id="rId5"/>
    <p:sldId id="265" r:id="rId6"/>
    <p:sldId id="266" r:id="rId7"/>
    <p:sldId id="269" r:id="rId8"/>
    <p:sldId id="268" r:id="rId9"/>
    <p:sldId id="270" r:id="rId10"/>
    <p:sldId id="271" r:id="rId11"/>
    <p:sldId id="272" r:id="rId12"/>
    <p:sldId id="273" r:id="rId13"/>
    <p:sldId id="274" r:id="rId14"/>
    <p:sldId id="276" r:id="rId15"/>
    <p:sldId id="27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315D"/>
    <a:srgbClr val="97000B"/>
    <a:srgbClr val="29364B"/>
    <a:srgbClr val="481419"/>
    <a:srgbClr val="006CFF"/>
    <a:srgbClr val="0041B6"/>
    <a:srgbClr val="F9D600"/>
    <a:srgbClr val="324057"/>
    <a:srgbClr val="007CCE"/>
    <a:srgbClr val="2A125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67" autoAdjust="0"/>
    <p:restoredTop sz="86377" autoAdjust="0"/>
  </p:normalViewPr>
  <p:slideViewPr>
    <p:cSldViewPr snapToGrid="0">
      <p:cViewPr varScale="1">
        <p:scale>
          <a:sx n="75" d="100"/>
          <a:sy n="75" d="100"/>
        </p:scale>
        <p:origin x="-162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15092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DD1C9-4BB6-422A-8F34-C157EA500BD9}" type="datetimeFigureOut">
              <a:rPr lang="en-US" smtClean="0"/>
              <a:pPr/>
              <a:t>12/13/2021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997E4-EE34-411C-9FF1-22B934EF53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7411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0845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2725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258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0094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9467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875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12/13/2021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48137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12/13/2021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786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12/13/2021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024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5489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8639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459" y="1465729"/>
            <a:ext cx="7869891" cy="4711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D9794-A4CC-42D0-9A65-24C6B9EF4076}" type="datetimeFigureOut">
              <a:rPr lang="en-US" smtClean="0"/>
              <a:pPr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1337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2332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489857" y="1523999"/>
            <a:ext cx="8240486" cy="469174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n-lt"/>
              </a:rPr>
              <a:t>Мимическая, артикуляционная и дыхательная гимнастика  в детском саду.</a:t>
            </a:r>
          </a:p>
          <a:p>
            <a:endParaRPr lang="ru-RU" sz="4000" b="1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+mn-lt"/>
            </a:endParaRPr>
          </a:p>
          <a:p>
            <a:pPr algn="r"/>
            <a:r>
              <a:rPr lang="ru-RU" sz="28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n-lt"/>
              </a:rPr>
              <a:t>Подготовила учитель-логопед </a:t>
            </a:r>
          </a:p>
          <a:p>
            <a:pPr algn="r"/>
            <a:r>
              <a:rPr lang="ru-RU" sz="28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n-lt"/>
              </a:rPr>
              <a:t>Сидоревич Т.Ф.</a:t>
            </a:r>
          </a:p>
          <a:p>
            <a:endParaRPr lang="ru-RU" sz="4000" b="1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+mn-lt"/>
            </a:endParaRPr>
          </a:p>
          <a:p>
            <a:endParaRPr lang="ru-RU" sz="4000" b="1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+mn-lt"/>
            </a:endParaRPr>
          </a:p>
          <a:p>
            <a:endParaRPr lang="en-US" sz="40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065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50371"/>
            <a:ext cx="7886700" cy="129540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Требования к проведению артикуляционной гимнастики для возрастных групп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5459" y="1839685"/>
            <a:ext cx="7869891" cy="433727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В старшей группе</a:t>
            </a:r>
            <a:r>
              <a:rPr lang="ru-RU" dirty="0" smtClean="0"/>
              <a:t> закрепляют всё, что дети узнали об органах артикуляционного аппарата и их движениях. </a:t>
            </a:r>
          </a:p>
          <a:p>
            <a:pPr algn="ctr">
              <a:buNone/>
            </a:pPr>
            <a:r>
              <a:rPr lang="en-US" sz="2400" dirty="0" smtClean="0"/>
              <a:t> </a:t>
            </a:r>
            <a:r>
              <a:rPr lang="ru-RU" sz="2400" b="1" dirty="0" smtClean="0"/>
              <a:t>К детям 4-5 лет требования повышаются: движения должны быть всё более чёткими и плавными, без подёргиваний</a:t>
            </a:r>
            <a:r>
              <a:rPr lang="ru-RU" sz="2400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61108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Требования к проведению артикуляционной гимнастики для возрастных групп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5459" y="2079171"/>
            <a:ext cx="7869891" cy="40977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В подготовительной группе</a:t>
            </a:r>
            <a:r>
              <a:rPr lang="ru-RU" dirty="0" smtClean="0"/>
              <a:t> уточняют основные движения губ, языка. Для артикуляционной гимнастики берут упражнения  на дифференциацию различных звуков.</a:t>
            </a:r>
          </a:p>
          <a:p>
            <a:endParaRPr lang="ru-RU" dirty="0" smtClean="0"/>
          </a:p>
          <a:p>
            <a:pPr algn="ctr">
              <a:buNone/>
            </a:pPr>
            <a:r>
              <a:rPr lang="ru-RU" sz="2400" b="1" dirty="0" smtClean="0"/>
              <a:t>В 6-7-летнем возрасте дети выполняют упражнения в быстром темпе и умеют удерживать положение язычка некоторое время без изменений.</a:t>
            </a:r>
          </a:p>
          <a:p>
            <a:pPr algn="ctr">
              <a:buNone/>
            </a:pPr>
            <a:r>
              <a:rPr lang="en-US" sz="2400" b="1" dirty="0" smtClean="0">
                <a:solidFill>
                  <a:srgbClr val="002060"/>
                </a:solidFill>
              </a:rPr>
              <a:t> 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/>
              <a:t>Дыхательная гимнастика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Формирование правильного выдоха:</a:t>
            </a:r>
          </a:p>
          <a:p>
            <a:pPr>
              <a:buNone/>
            </a:pPr>
            <a:r>
              <a:rPr lang="ru-RU" dirty="0" smtClean="0"/>
              <a:t>- ребёнок делает короткий сильный вдох через нос, </a:t>
            </a:r>
          </a:p>
          <a:p>
            <a:pPr>
              <a:buFontTx/>
              <a:buChar char="-"/>
            </a:pPr>
            <a:r>
              <a:rPr lang="ru-RU" dirty="0" smtClean="0"/>
              <a:t>затем плавный выдох, губы удерживаем «трубочкой»,</a:t>
            </a:r>
          </a:p>
          <a:p>
            <a:pPr>
              <a:buFontTx/>
              <a:buChar char="-"/>
            </a:pPr>
            <a:r>
              <a:rPr lang="ru-RU" dirty="0" smtClean="0"/>
              <a:t>при выдохе воздух проходит через рот,</a:t>
            </a:r>
          </a:p>
          <a:p>
            <a:pPr>
              <a:buFontTx/>
              <a:buChar char="-"/>
            </a:pPr>
            <a:r>
              <a:rPr lang="ru-RU" dirty="0" smtClean="0"/>
              <a:t>после выдоха пауза 2-3 сек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/>
              <a:t>Правила проведения дыхательных упражнений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течение 3-6 минут (зависит от возраста детей)</a:t>
            </a:r>
          </a:p>
          <a:p>
            <a:r>
              <a:rPr lang="ru-RU" dirty="0" smtClean="0"/>
              <a:t>хорошо проветриваемое помещение с достаточным количеством свежего воздуха</a:t>
            </a:r>
          </a:p>
          <a:p>
            <a:r>
              <a:rPr lang="ru-RU" dirty="0" smtClean="0"/>
              <a:t>проводить до приёма пищи.</a:t>
            </a:r>
          </a:p>
          <a:p>
            <a:r>
              <a:rPr lang="ru-RU" dirty="0" smtClean="0"/>
              <a:t>щеки у ребенка не раздувались.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Дыхательная гимнастика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58800" y="1066800"/>
            <a:ext cx="3956050" cy="5435600"/>
          </a:xfrm>
        </p:spPr>
        <p:txBody>
          <a:bodyPr>
            <a:normAutofit lnSpcReduction="10000"/>
          </a:bodyPr>
          <a:lstStyle/>
          <a:p>
            <a:r>
              <a:rPr lang="ru-RU" sz="3000" i="1" dirty="0" smtClean="0"/>
              <a:t>Развиваем силу и длительность выдоха</a:t>
            </a:r>
          </a:p>
          <a:p>
            <a:pPr>
              <a:buNone/>
            </a:pPr>
            <a:r>
              <a:rPr lang="ru-RU" dirty="0" smtClean="0"/>
              <a:t>    Задуть свечку.</a:t>
            </a:r>
            <a:br>
              <a:rPr lang="ru-RU" dirty="0" smtClean="0"/>
            </a:br>
            <a:r>
              <a:rPr lang="ru-RU" dirty="0" smtClean="0"/>
              <a:t>Подуть на одуванчик</a:t>
            </a:r>
            <a:br>
              <a:rPr lang="ru-RU" dirty="0" smtClean="0"/>
            </a:br>
            <a:r>
              <a:rPr lang="ru-RU" dirty="0" smtClean="0"/>
              <a:t>Надуть шарик.</a:t>
            </a:r>
            <a:br>
              <a:rPr lang="ru-RU" dirty="0" smtClean="0"/>
            </a:br>
            <a:r>
              <a:rPr lang="ru-RU" dirty="0" smtClean="0"/>
              <a:t>Дуть на кораблики, запущенные в ёмкости с водой или ванне.</a:t>
            </a:r>
            <a:br>
              <a:rPr lang="ru-RU" dirty="0" smtClean="0"/>
            </a:br>
            <a:r>
              <a:rPr lang="ru-RU" dirty="0" smtClean="0"/>
              <a:t>Сдувать со стола кусочки ваты («снежинки»)</a:t>
            </a:r>
          </a:p>
          <a:p>
            <a:pPr>
              <a:buNone/>
            </a:pPr>
            <a:r>
              <a:rPr lang="ru-RU" dirty="0" smtClean="0"/>
              <a:t>  Дуть на вертушки, мыльные пузыри и т.д.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29150" y="1117600"/>
            <a:ext cx="3886200" cy="5059363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i="1" dirty="0" smtClean="0"/>
              <a:t>Развиваем  направленность воздушной струи</a:t>
            </a:r>
          </a:p>
          <a:p>
            <a:pPr algn="ctr">
              <a:buNone/>
            </a:pPr>
            <a:r>
              <a:rPr lang="ru-RU" dirty="0" smtClean="0"/>
              <a:t>Футбол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Фокусник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Гонки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1079499"/>
          </a:xfrm>
        </p:spPr>
        <p:txBody>
          <a:bodyPr/>
          <a:lstStyle/>
          <a:p>
            <a:pPr algn="ctr"/>
            <a:r>
              <a:rPr lang="ru-RU" dirty="0" smtClean="0"/>
              <a:t>Методика проведения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5459" y="1181100"/>
            <a:ext cx="7869891" cy="4995863"/>
          </a:xfrm>
        </p:spPr>
        <p:txBody>
          <a:bodyPr/>
          <a:lstStyle/>
          <a:p>
            <a:r>
              <a:rPr lang="ru-RU" dirty="0" smtClean="0"/>
              <a:t>Проводится комплексно: мимическая, артикуляционная и дыхательная гимнастика</a:t>
            </a:r>
          </a:p>
          <a:p>
            <a:r>
              <a:rPr lang="ru-RU" dirty="0" smtClean="0"/>
              <a:t>Этапы проведения (объяснение, демонстрация, совместное выполнение, контроль)</a:t>
            </a:r>
          </a:p>
          <a:p>
            <a:r>
              <a:rPr lang="ru-RU" dirty="0" smtClean="0"/>
              <a:t>В игровой форме:</a:t>
            </a:r>
          </a:p>
          <a:p>
            <a:pPr>
              <a:buNone/>
            </a:pPr>
            <a:r>
              <a:rPr lang="ru-RU" dirty="0" smtClean="0"/>
              <a:t> - по картинкам, игрушкам («Чудесный мешочек»)</a:t>
            </a:r>
          </a:p>
          <a:p>
            <a:pPr>
              <a:buNone/>
            </a:pPr>
            <a:r>
              <a:rPr lang="ru-RU" dirty="0" smtClean="0"/>
              <a:t> - соединяя артикуляционные движения с движениями общей моторики,</a:t>
            </a:r>
          </a:p>
          <a:p>
            <a:pPr>
              <a:buNone/>
            </a:pPr>
            <a:r>
              <a:rPr lang="ru-RU" dirty="0" smtClean="0"/>
              <a:t>-</a:t>
            </a:r>
            <a:r>
              <a:rPr lang="ru-RU" dirty="0" err="1" smtClean="0"/>
              <a:t>биоэнергопластика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489857"/>
            <a:ext cx="7886700" cy="847875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Актуальность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Вопрос  для воспитателей:</a:t>
            </a:r>
          </a:p>
          <a:p>
            <a:r>
              <a:rPr lang="ru-RU" dirty="0" smtClean="0"/>
              <a:t> Уважаемые педагоги, скажите пожалуйста, для чего необходимо в работе с детьми по развитию речи использовать мимическую гимнастику? Артикуляционную гимнастику? Дыхательную гимнастику?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09257" y="2655277"/>
            <a:ext cx="4822372" cy="359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93914"/>
            <a:ext cx="7886700" cy="1087362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Мимическая гимнастика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5459" y="1465729"/>
            <a:ext cx="7869891" cy="1288357"/>
          </a:xfrm>
        </p:spPr>
        <p:txBody>
          <a:bodyPr/>
          <a:lstStyle/>
          <a:p>
            <a:r>
              <a:rPr lang="ru-RU" dirty="0" smtClean="0"/>
              <a:t>Способствуют подвижности лицевой мускулатуры , выражает эмоциональное состояние человека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/>
              <a:t>Органы артикуляции</a:t>
            </a:r>
            <a:endParaRPr lang="ru-RU" sz="3600" dirty="0"/>
          </a:p>
        </p:txBody>
      </p:sp>
      <p:pic>
        <p:nvPicPr>
          <p:cNvPr id="4" name="Picture 2" descr="http://med.znate.ru/tw_refs/64/63387/63387_html_m7a4ec94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9057" y="1470500"/>
            <a:ext cx="5638800" cy="41163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28599"/>
            <a:ext cx="7886700" cy="1109133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Рекомендации  к проведению</a:t>
            </a:r>
            <a:br>
              <a:rPr lang="ru-RU" sz="3600" dirty="0" smtClean="0"/>
            </a:br>
            <a:r>
              <a:rPr lang="ru-RU" sz="3600" dirty="0" smtClean="0"/>
              <a:t>артикуляционной гимнастики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-первые упражнения выполняем медленно, перед зеркалом, т. к. ребёнку необходим зрительный </a:t>
            </a:r>
            <a:r>
              <a:rPr lang="ru-RU" dirty="0" smtClean="0"/>
              <a:t>контроль</a:t>
            </a:r>
            <a:r>
              <a:rPr lang="ru-RU" dirty="0" smtClean="0"/>
              <a:t>,</a:t>
            </a:r>
            <a:r>
              <a:rPr lang="ru-RU" dirty="0" smtClean="0"/>
              <a:t> </a:t>
            </a:r>
            <a:r>
              <a:rPr lang="ru-RU" dirty="0" smtClean="0"/>
              <a:t>в дальнейшем занятия могут проходить без зеркала;</a:t>
            </a:r>
            <a:br>
              <a:rPr lang="ru-RU" dirty="0" smtClean="0"/>
            </a:br>
            <a:r>
              <a:rPr lang="ru-RU" dirty="0" smtClean="0"/>
              <a:t>- полезно задавать наводящие вопросы, например (что делают губы?, что делает язычок?, где он находится (вверху или внизу)?</a:t>
            </a:r>
            <a:br>
              <a:rPr lang="ru-RU" dirty="0" smtClean="0"/>
            </a:br>
            <a:r>
              <a:rPr lang="ru-RU" dirty="0" smtClean="0"/>
              <a:t>-упражнения необходимо выполнять точно и плавно;</a:t>
            </a:r>
            <a:br>
              <a:rPr lang="ru-RU" dirty="0" smtClean="0"/>
            </a:br>
            <a:r>
              <a:rPr lang="ru-RU" dirty="0" smtClean="0"/>
              <a:t>- занятия проводятся два раза в день (утром и вечером) в течении 5-7 минут, в зависимости от возраста и усидчивости ребёнка;</a:t>
            </a:r>
          </a:p>
          <a:p>
            <a:pPr>
              <a:buNone/>
            </a:pPr>
            <a:r>
              <a:rPr lang="ru-RU" dirty="0" smtClean="0"/>
              <a:t>   - упражнение повторяется 3-5 </a:t>
            </a:r>
            <a:r>
              <a:rPr lang="ru-RU" dirty="0" smtClean="0"/>
              <a:t>раз</a:t>
            </a:r>
          </a:p>
          <a:p>
            <a:pPr>
              <a:buNone/>
            </a:pPr>
            <a:r>
              <a:rPr lang="ru-RU" dirty="0" smtClean="0"/>
              <a:t>- в комплексе делают 2-3 статических упражнения, 2-3 динамических, начинаем со статических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Артикуляционные  упражнения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Упражнения, вырабатывающие основные движения и положения органов артикуляции</a:t>
            </a:r>
          </a:p>
          <a:p>
            <a:pPr>
              <a:buNone/>
            </a:pPr>
            <a:r>
              <a:rPr lang="ru-RU" dirty="0" smtClean="0"/>
              <a:t>  (Улыбка, Трубочка, Заборчик, Окошко, Качели, </a:t>
            </a:r>
            <a:r>
              <a:rPr lang="ru-RU" dirty="0" smtClean="0"/>
              <a:t>Лопатка, Иголочка </a:t>
            </a:r>
            <a:r>
              <a:rPr lang="ru-RU" dirty="0" smtClean="0"/>
              <a:t>и т.д.)</a:t>
            </a:r>
          </a:p>
          <a:p>
            <a:r>
              <a:rPr lang="ru-RU" dirty="0" smtClean="0"/>
              <a:t> Упражнения , способствующие выработке движений органов артикуляционного аппарата</a:t>
            </a:r>
          </a:p>
          <a:p>
            <a:pPr>
              <a:buNone/>
            </a:pPr>
            <a:r>
              <a:rPr lang="ru-RU" dirty="0" smtClean="0"/>
              <a:t>   - свистящих звуков,</a:t>
            </a:r>
          </a:p>
          <a:p>
            <a:pPr>
              <a:buNone/>
            </a:pPr>
            <a:r>
              <a:rPr lang="ru-RU" dirty="0" smtClean="0"/>
              <a:t>   - шипящих звуков,</a:t>
            </a:r>
          </a:p>
          <a:p>
            <a:pPr>
              <a:buNone/>
            </a:pPr>
            <a:r>
              <a:rPr lang="ru-RU" dirty="0" smtClean="0"/>
              <a:t>   - </a:t>
            </a:r>
            <a:r>
              <a:rPr lang="ru-RU" dirty="0" err="1" smtClean="0"/>
              <a:t>соноров</a:t>
            </a:r>
            <a:r>
              <a:rPr lang="ru-RU" dirty="0" smtClean="0"/>
              <a:t> (</a:t>
            </a:r>
            <a:r>
              <a:rPr lang="ru-RU" dirty="0" err="1" smtClean="0"/>
              <a:t>р</a:t>
            </a:r>
            <a:r>
              <a:rPr lang="ru-RU" dirty="0" smtClean="0"/>
              <a:t>, л)</a:t>
            </a:r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Артикуляционные  упражнения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28650" y="1600200"/>
            <a:ext cx="3886200" cy="4576763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Статические:</a:t>
            </a:r>
            <a:endParaRPr lang="ru-RU" dirty="0" smtClean="0"/>
          </a:p>
          <a:p>
            <a:r>
              <a:rPr lang="ru-RU" dirty="0" smtClean="0"/>
              <a:t>Улыбка</a:t>
            </a:r>
          </a:p>
          <a:p>
            <a:r>
              <a:rPr lang="ru-RU" dirty="0" smtClean="0"/>
              <a:t>Трубочка</a:t>
            </a:r>
          </a:p>
          <a:p>
            <a:r>
              <a:rPr lang="ru-RU" dirty="0" smtClean="0"/>
              <a:t>Забор</a:t>
            </a:r>
          </a:p>
          <a:p>
            <a:r>
              <a:rPr lang="ru-RU" dirty="0" smtClean="0"/>
              <a:t>Окно</a:t>
            </a:r>
          </a:p>
          <a:p>
            <a:r>
              <a:rPr lang="ru-RU" dirty="0" smtClean="0"/>
              <a:t>Лопаточка</a:t>
            </a:r>
          </a:p>
          <a:p>
            <a:r>
              <a:rPr lang="ru-RU" dirty="0" smtClean="0"/>
              <a:t>Чашечка</a:t>
            </a:r>
          </a:p>
          <a:p>
            <a:r>
              <a:rPr lang="ru-RU" dirty="0" smtClean="0"/>
              <a:t>Иголочка</a:t>
            </a:r>
          </a:p>
          <a:p>
            <a:r>
              <a:rPr lang="ru-RU" dirty="0" smtClean="0"/>
              <a:t>Кошка сердится</a:t>
            </a:r>
          </a:p>
          <a:p>
            <a:r>
              <a:rPr lang="ru-RU" dirty="0" smtClean="0"/>
              <a:t>Грибок</a:t>
            </a:r>
            <a:endParaRPr lang="en-US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29150" y="1643743"/>
            <a:ext cx="3886200" cy="453322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Динамические</a:t>
            </a:r>
          </a:p>
          <a:p>
            <a:r>
              <a:rPr lang="ru-RU" dirty="0" smtClean="0"/>
              <a:t>Часики</a:t>
            </a:r>
          </a:p>
          <a:p>
            <a:r>
              <a:rPr lang="ru-RU" dirty="0" smtClean="0"/>
              <a:t>Змейка</a:t>
            </a:r>
          </a:p>
          <a:p>
            <a:r>
              <a:rPr lang="ru-RU" dirty="0" smtClean="0"/>
              <a:t>Качели</a:t>
            </a:r>
          </a:p>
          <a:p>
            <a:r>
              <a:rPr lang="ru-RU" dirty="0" smtClean="0"/>
              <a:t>Футбол</a:t>
            </a:r>
          </a:p>
          <a:p>
            <a:r>
              <a:rPr lang="ru-RU" dirty="0" smtClean="0"/>
              <a:t>Чистка зубов</a:t>
            </a:r>
          </a:p>
          <a:p>
            <a:r>
              <a:rPr lang="ru-RU" dirty="0" smtClean="0"/>
              <a:t>Катушка</a:t>
            </a:r>
          </a:p>
          <a:p>
            <a:r>
              <a:rPr lang="ru-RU" dirty="0" smtClean="0"/>
              <a:t>Лошадка</a:t>
            </a:r>
          </a:p>
          <a:p>
            <a:r>
              <a:rPr lang="ru-RU" dirty="0" smtClean="0"/>
              <a:t>Гармошка</a:t>
            </a:r>
          </a:p>
          <a:p>
            <a:r>
              <a:rPr lang="ru-RU" dirty="0" smtClean="0"/>
              <a:t>Маляр</a:t>
            </a:r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85057"/>
            <a:ext cx="7886700" cy="153488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Требования к проведению артикуляционной гимнастики для возрастных групп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5459" y="1850571"/>
            <a:ext cx="7869891" cy="432639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2400" dirty="0" smtClean="0"/>
              <a:t>Во </a:t>
            </a:r>
            <a:r>
              <a:rPr lang="ru-RU" sz="2400" b="1" dirty="0" smtClean="0"/>
              <a:t>2-ой младшей группе</a:t>
            </a:r>
            <a:r>
              <a:rPr lang="ru-RU" sz="2400" dirty="0" smtClean="0"/>
              <a:t> знакомят детей с органами артикуляционного аппарата, выполняют упражнения для развития речевого дыхания и воздушной струи (сдувание различных предметов)</a:t>
            </a:r>
          </a:p>
          <a:p>
            <a:pPr>
              <a:buNone/>
            </a:pPr>
            <a:r>
              <a:rPr lang="ru-RU" sz="2400" dirty="0" smtClean="0"/>
              <a:t>— упражнения для развития подвижности нижней челюсти</a:t>
            </a:r>
          </a:p>
          <a:p>
            <a:pPr>
              <a:buNone/>
            </a:pPr>
            <a:r>
              <a:rPr lang="ru-RU" sz="2400" dirty="0" smtClean="0"/>
              <a:t>— упражнения для развития движений губ («Улыбка», «Хоботок», «Заборчик») </a:t>
            </a:r>
          </a:p>
          <a:p>
            <a:pPr>
              <a:buNone/>
            </a:pPr>
            <a:r>
              <a:rPr lang="ru-RU" sz="2400" dirty="0" smtClean="0"/>
              <a:t>— упражнения для языка («Лопаточка», «Качели», «Вкусное варенье», «Часики», «Лошадка», «Маляр», «Дятел», «Змейка»)</a:t>
            </a:r>
          </a:p>
          <a:p>
            <a:pPr>
              <a:buNone/>
            </a:pPr>
            <a:r>
              <a:rPr lang="en-US" sz="2400" dirty="0" smtClean="0"/>
              <a:t> </a:t>
            </a:r>
            <a:r>
              <a:rPr lang="ru-RU" sz="2400" b="1" dirty="0" smtClean="0"/>
              <a:t>Занимаясь с детьми 3-4 летнего возраста, следите, чтобы они усвоили основные движения</a:t>
            </a:r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85057"/>
            <a:ext cx="7886700" cy="153488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Требования к проведению артикуляционной гимнастики для возрастных групп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3688" y="1992086"/>
            <a:ext cx="7869891" cy="41631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В </a:t>
            </a:r>
            <a:r>
              <a:rPr lang="ru-RU" b="1" dirty="0" smtClean="0"/>
              <a:t>средней группе </a:t>
            </a:r>
            <a:r>
              <a:rPr lang="ru-RU" dirty="0" smtClean="0"/>
              <a:t>чаще выполняются  упражнения для правильного произношения шипящих и сонорных звуков. </a:t>
            </a:r>
          </a:p>
          <a:p>
            <a:pPr algn="ctr">
              <a:buNone/>
            </a:pPr>
            <a:r>
              <a:rPr lang="ru-RU" b="1" dirty="0" smtClean="0"/>
              <a:t>Занимаясь с детьми 3-4 летнего возраста, следите, чтобы они усвоили основные движения</a:t>
            </a:r>
            <a:endParaRPr lang="ru-RU" sz="3200" b="1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1027</TotalTime>
  <Words>343</Words>
  <Application>Microsoft Office PowerPoint</Application>
  <PresentationFormat>Экран (4:3)</PresentationFormat>
  <Paragraphs>87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Слайд 1</vt:lpstr>
      <vt:lpstr>Актуальность</vt:lpstr>
      <vt:lpstr>Мимическая гимнастика</vt:lpstr>
      <vt:lpstr>Органы артикуляции</vt:lpstr>
      <vt:lpstr>Рекомендации  к проведению артикуляционной гимнастики</vt:lpstr>
      <vt:lpstr>Артикуляционные  упражнения</vt:lpstr>
      <vt:lpstr>Артикуляционные  упражнения</vt:lpstr>
      <vt:lpstr>Требования к проведению артикуляционной гимнастики для возрастных групп</vt:lpstr>
      <vt:lpstr>Требования к проведению артикуляционной гимнастики для возрастных групп</vt:lpstr>
      <vt:lpstr>Требования к проведению артикуляционной гимнастики для возрастных групп</vt:lpstr>
      <vt:lpstr>Требования к проведению артикуляционной гимнастики для возрастных групп</vt:lpstr>
      <vt:lpstr>Дыхательная гимнастика</vt:lpstr>
      <vt:lpstr>Правила проведения дыхательных упражнений</vt:lpstr>
      <vt:lpstr>Дыхательная гимнастика</vt:lpstr>
      <vt:lpstr>Методика проведения </vt:lpstr>
    </vt:vector>
  </TitlesOfParts>
  <Company>PJSC "New Engineering Technologies"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Markasian, Pavel (KIEVH)</dc:creator>
  <cp:lastModifiedBy>Асс</cp:lastModifiedBy>
  <cp:revision>143</cp:revision>
  <dcterms:created xsi:type="dcterms:W3CDTF">2016-11-18T14:12:19Z</dcterms:created>
  <dcterms:modified xsi:type="dcterms:W3CDTF">2021-12-13T12:51:44Z</dcterms:modified>
</cp:coreProperties>
</file>