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9" r:id="rId8"/>
    <p:sldId id="268" r:id="rId9"/>
    <p:sldId id="270" r:id="rId10"/>
    <p:sldId id="271" r:id="rId11"/>
    <p:sldId id="272" r:id="rId12"/>
    <p:sldId id="273" r:id="rId13"/>
    <p:sldId id="274" r:id="rId14"/>
    <p:sldId id="276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15D"/>
    <a:srgbClr val="97000B"/>
    <a:srgbClr val="29364B"/>
    <a:srgbClr val="481419"/>
    <a:srgbClr val="006CFF"/>
    <a:srgbClr val="0041B6"/>
    <a:srgbClr val="F9D600"/>
    <a:srgbClr val="324057"/>
    <a:srgbClr val="007CCE"/>
    <a:srgbClr val="2A12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6377" autoAdjust="0"/>
  </p:normalViewPr>
  <p:slideViewPr>
    <p:cSldViewPr snapToGrid="0">
      <p:cViewPr varScale="1">
        <p:scale>
          <a:sx n="75" d="100"/>
          <a:sy n="75" d="100"/>
        </p:scale>
        <p:origin x="-16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50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9857" y="1523999"/>
            <a:ext cx="8240486" cy="46917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Мимическая, артикуляционная и дыхательная гимнастика  в детском саду.</a:t>
            </a:r>
          </a:p>
          <a:p>
            <a:endParaRPr lang="ru-RU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  <a:p>
            <a:pPr algn="r"/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Подготовила учитель-логопед </a:t>
            </a:r>
          </a:p>
          <a:p>
            <a:pPr algn="r"/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Сидоревич Т.Ф.</a:t>
            </a:r>
          </a:p>
          <a:p>
            <a:endParaRPr lang="ru-RU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  <a:p>
            <a:endParaRPr lang="ru-RU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  <a:p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0371"/>
            <a:ext cx="7886700" cy="12954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Требования к проведению артикуляционной гимнастики для возрастных групп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839685"/>
            <a:ext cx="7869891" cy="43372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В старшей группе</a:t>
            </a:r>
            <a:r>
              <a:rPr lang="ru-RU" dirty="0" smtClean="0"/>
              <a:t> закрепляют всё, что дети узнали об органах артикуляционного аппарата и их движениях. </a:t>
            </a:r>
          </a:p>
          <a:p>
            <a:pPr algn="ctr">
              <a:buNone/>
            </a:pPr>
            <a:r>
              <a:rPr lang="en-US" sz="2400" dirty="0" smtClean="0"/>
              <a:t> </a:t>
            </a:r>
            <a:r>
              <a:rPr lang="ru-RU" sz="2400" b="1" dirty="0" smtClean="0"/>
              <a:t>К детям 4-5 лет требования повышаются: движения должны быть всё более чёткими и плавными, без подёргиваний</a:t>
            </a:r>
            <a:r>
              <a:rPr lang="ru-RU" sz="24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11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проведению артикуляционной гимнастики для возрастных 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2079171"/>
            <a:ext cx="7869891" cy="4097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 подготовительной группе</a:t>
            </a:r>
            <a:r>
              <a:rPr lang="ru-RU" dirty="0" smtClean="0"/>
              <a:t> уточняют основные движения губ, языка. Для артикуляционной гимнастики берут упражнения  на дифференциацию различных звуков.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2400" b="1" dirty="0" smtClean="0"/>
              <a:t>В 6-7-летнем возрасте дети выполняют упражнения в быстром темпе и умеют удерживать положение язычка некоторое время без изменений.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 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Дыхательная гимнастика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правильного выдоха:</a:t>
            </a:r>
          </a:p>
          <a:p>
            <a:pPr>
              <a:buNone/>
            </a:pPr>
            <a:r>
              <a:rPr lang="ru-RU" dirty="0" smtClean="0"/>
              <a:t>- ребёнок делает короткий сильный вдох через нос, </a:t>
            </a:r>
          </a:p>
          <a:p>
            <a:pPr>
              <a:buFontTx/>
              <a:buChar char="-"/>
            </a:pPr>
            <a:r>
              <a:rPr lang="ru-RU" dirty="0" smtClean="0"/>
              <a:t>затем плавный выдох, губы удерживаем «трубочкой»,</a:t>
            </a:r>
          </a:p>
          <a:p>
            <a:pPr>
              <a:buFontTx/>
              <a:buChar char="-"/>
            </a:pPr>
            <a:r>
              <a:rPr lang="ru-RU" dirty="0" smtClean="0"/>
              <a:t>при выдохе воздух проходит через рот,</a:t>
            </a:r>
          </a:p>
          <a:p>
            <a:pPr>
              <a:buFontTx/>
              <a:buChar char="-"/>
            </a:pPr>
            <a:r>
              <a:rPr lang="ru-RU" dirty="0" smtClean="0"/>
              <a:t>после выдоха пауза 2-3 сек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Правила проведения дыхательных упражнений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течение 3-6 минут (зависит от возраста детей)</a:t>
            </a:r>
          </a:p>
          <a:p>
            <a:r>
              <a:rPr lang="ru-RU" dirty="0" smtClean="0"/>
              <a:t>хорошо проветриваемое помещение с достаточным количеством свежего воздуха</a:t>
            </a:r>
          </a:p>
          <a:p>
            <a:r>
              <a:rPr lang="ru-RU" dirty="0" smtClean="0"/>
              <a:t>проводить до приёма пищи.</a:t>
            </a:r>
          </a:p>
          <a:p>
            <a:r>
              <a:rPr lang="ru-RU" dirty="0" smtClean="0"/>
              <a:t>щеки у ребенка не раздувались.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Дыхательная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8800" y="1066800"/>
            <a:ext cx="3956050" cy="5435600"/>
          </a:xfrm>
        </p:spPr>
        <p:txBody>
          <a:bodyPr>
            <a:normAutofit lnSpcReduction="10000"/>
          </a:bodyPr>
          <a:lstStyle/>
          <a:p>
            <a:r>
              <a:rPr lang="ru-RU" sz="3000" i="1" dirty="0" smtClean="0"/>
              <a:t>Развиваем силу и длительность выдоха</a:t>
            </a:r>
          </a:p>
          <a:p>
            <a:pPr>
              <a:buNone/>
            </a:pPr>
            <a:r>
              <a:rPr lang="ru-RU" dirty="0" smtClean="0"/>
              <a:t>    Задуть свечку.</a:t>
            </a:r>
            <a:br>
              <a:rPr lang="ru-RU" dirty="0" smtClean="0"/>
            </a:br>
            <a:r>
              <a:rPr lang="ru-RU" dirty="0" smtClean="0"/>
              <a:t>Подуть на одуванчик</a:t>
            </a:r>
            <a:br>
              <a:rPr lang="ru-RU" dirty="0" smtClean="0"/>
            </a:br>
            <a:r>
              <a:rPr lang="ru-RU" dirty="0" smtClean="0"/>
              <a:t>Надуть шарик.</a:t>
            </a:r>
            <a:br>
              <a:rPr lang="ru-RU" dirty="0" smtClean="0"/>
            </a:br>
            <a:r>
              <a:rPr lang="ru-RU" dirty="0" smtClean="0"/>
              <a:t>Дуть на кораблики, запущенные в ёмкости с водой или ванне.</a:t>
            </a:r>
            <a:br>
              <a:rPr lang="ru-RU" dirty="0" smtClean="0"/>
            </a:br>
            <a:r>
              <a:rPr lang="ru-RU" dirty="0" smtClean="0"/>
              <a:t>Сдувать со стола кусочки ваты («снежинки»)</a:t>
            </a:r>
          </a:p>
          <a:p>
            <a:pPr>
              <a:buNone/>
            </a:pPr>
            <a:r>
              <a:rPr lang="ru-RU" dirty="0" smtClean="0"/>
              <a:t>  Дуть на вертушки, мыльные пузыри и т.д.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9150" y="1117600"/>
            <a:ext cx="3886200" cy="50593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Развиваем  направленность воздушной струи</a:t>
            </a:r>
          </a:p>
          <a:p>
            <a:pPr algn="ctr">
              <a:buNone/>
            </a:pPr>
            <a:r>
              <a:rPr lang="ru-RU" dirty="0" smtClean="0"/>
              <a:t>Футбол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Фокусник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Гонки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79499"/>
          </a:xfrm>
        </p:spPr>
        <p:txBody>
          <a:bodyPr/>
          <a:lstStyle/>
          <a:p>
            <a:pPr algn="ctr"/>
            <a:r>
              <a:rPr lang="ru-RU" dirty="0" smtClean="0"/>
              <a:t>Методика проведения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181100"/>
            <a:ext cx="7869891" cy="4995863"/>
          </a:xfrm>
        </p:spPr>
        <p:txBody>
          <a:bodyPr/>
          <a:lstStyle/>
          <a:p>
            <a:r>
              <a:rPr lang="ru-RU" dirty="0" smtClean="0"/>
              <a:t>Проводится комплексно: мимическая, артикуляционная и дыхательная гимнастика</a:t>
            </a:r>
          </a:p>
          <a:p>
            <a:r>
              <a:rPr lang="ru-RU" dirty="0" smtClean="0"/>
              <a:t>Этапы проведения (объяснение, демонстрация, совместное выполнение, контроль)</a:t>
            </a:r>
          </a:p>
          <a:p>
            <a:r>
              <a:rPr lang="ru-RU" dirty="0" smtClean="0"/>
              <a:t>В игровой форме:</a:t>
            </a:r>
          </a:p>
          <a:p>
            <a:pPr>
              <a:buNone/>
            </a:pPr>
            <a:r>
              <a:rPr lang="ru-RU" dirty="0" smtClean="0"/>
              <a:t> - по картинкам, игрушкам («Чудесный мешочек»)</a:t>
            </a:r>
          </a:p>
          <a:p>
            <a:pPr>
              <a:buNone/>
            </a:pPr>
            <a:r>
              <a:rPr lang="ru-RU" dirty="0" smtClean="0"/>
              <a:t> - соединяя артикуляционные движения с движениями общей моторики,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биоэнергопластика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89857"/>
            <a:ext cx="7886700" cy="8478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Актуальность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  для воспитателей:</a:t>
            </a:r>
          </a:p>
          <a:p>
            <a:r>
              <a:rPr lang="ru-RU" dirty="0" smtClean="0"/>
              <a:t> Уважаемые педагоги, скажите пожалуйста, для чего необходимо в работе с детьми по развитию речи использовать мимическую гимнастику? Артикуляционную гимнастику? Дыхательную гимнастику?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257" y="2655277"/>
            <a:ext cx="4822372" cy="359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93914"/>
            <a:ext cx="7886700" cy="108736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Мимическая гимнастика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465729"/>
            <a:ext cx="7869891" cy="1288357"/>
          </a:xfrm>
        </p:spPr>
        <p:txBody>
          <a:bodyPr/>
          <a:lstStyle/>
          <a:p>
            <a:r>
              <a:rPr lang="ru-RU" dirty="0" smtClean="0"/>
              <a:t>Способствуют подвижности лицевой мускулатуры , выражает эмоциональное состояние человека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Органы артикуляции</a:t>
            </a:r>
            <a:endParaRPr lang="ru-RU" sz="3600" dirty="0"/>
          </a:p>
        </p:txBody>
      </p:sp>
      <p:pic>
        <p:nvPicPr>
          <p:cNvPr id="4" name="Picture 2" descr="http://med.znate.ru/tw_refs/64/63387/63387_html_m7a4ec9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057" y="1470500"/>
            <a:ext cx="5638800" cy="4116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28599"/>
            <a:ext cx="7886700" cy="110913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Рекомендации  к проведению</a:t>
            </a:r>
            <a:br>
              <a:rPr lang="ru-RU" sz="3600" dirty="0" smtClean="0"/>
            </a:br>
            <a:r>
              <a:rPr lang="ru-RU" sz="3600" dirty="0" smtClean="0"/>
              <a:t>артикуляционной гимнастики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-первые упражнения выполняем медленно, перед зеркалом, т. к. ребёнку необходим зрительный </a:t>
            </a:r>
            <a:r>
              <a:rPr lang="ru-RU" dirty="0" smtClean="0"/>
              <a:t>контроль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в дальнейшем занятия могут проходить без зеркала;</a:t>
            </a:r>
            <a:br>
              <a:rPr lang="ru-RU" dirty="0" smtClean="0"/>
            </a:br>
            <a:r>
              <a:rPr lang="ru-RU" dirty="0" smtClean="0"/>
              <a:t>- полезно задавать наводящие вопросы, например (что делают губы?, что делает язычок?, где он находится (вверху или внизу)?</a:t>
            </a:r>
            <a:br>
              <a:rPr lang="ru-RU" dirty="0" smtClean="0"/>
            </a:br>
            <a:r>
              <a:rPr lang="ru-RU" dirty="0" smtClean="0"/>
              <a:t>-упражнения необходимо выполнять точно и плавно;</a:t>
            </a:r>
            <a:br>
              <a:rPr lang="ru-RU" dirty="0" smtClean="0"/>
            </a:br>
            <a:r>
              <a:rPr lang="ru-RU" dirty="0" smtClean="0"/>
              <a:t>- занятия проводятся два раза в день (утром и вечером) в течении 5-7 минут, в зависимости от возраста и усидчивости ребёнка;</a:t>
            </a:r>
          </a:p>
          <a:p>
            <a:pPr>
              <a:buNone/>
            </a:pPr>
            <a:r>
              <a:rPr lang="ru-RU" dirty="0" smtClean="0"/>
              <a:t>   - упражнение повторяется 3-5 </a:t>
            </a:r>
            <a:r>
              <a:rPr lang="ru-RU" dirty="0" smtClean="0"/>
              <a:t>раз</a:t>
            </a:r>
          </a:p>
          <a:p>
            <a:pPr>
              <a:buNone/>
            </a:pPr>
            <a:r>
              <a:rPr lang="ru-RU" dirty="0" smtClean="0"/>
              <a:t>- в комплексе делают 2-3 статических упражнения, 2-3 динамических, начинаем со статических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Артикуляционные  упражнения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Упражнения, вырабатывающие основные движения и положения органов артикуляции</a:t>
            </a:r>
          </a:p>
          <a:p>
            <a:pPr>
              <a:buNone/>
            </a:pPr>
            <a:r>
              <a:rPr lang="ru-RU" dirty="0" smtClean="0"/>
              <a:t>  (Улыбка, Трубочка, Заборчик, Окошко, Качели, </a:t>
            </a:r>
            <a:r>
              <a:rPr lang="ru-RU" dirty="0" smtClean="0"/>
              <a:t>Лопатка, Иголочка </a:t>
            </a:r>
            <a:r>
              <a:rPr lang="ru-RU" dirty="0" smtClean="0"/>
              <a:t>и т.д.)</a:t>
            </a:r>
          </a:p>
          <a:p>
            <a:r>
              <a:rPr lang="ru-RU" dirty="0" smtClean="0"/>
              <a:t> Упражнения , способствующие выработке движений органов артикуляционного аппарата</a:t>
            </a:r>
          </a:p>
          <a:p>
            <a:pPr>
              <a:buNone/>
            </a:pPr>
            <a:r>
              <a:rPr lang="ru-RU" dirty="0" smtClean="0"/>
              <a:t>   - свистящих звуков,</a:t>
            </a:r>
          </a:p>
          <a:p>
            <a:pPr>
              <a:buNone/>
            </a:pPr>
            <a:r>
              <a:rPr lang="ru-RU" dirty="0" smtClean="0"/>
              <a:t>   - шипящих звуков,</a:t>
            </a:r>
          </a:p>
          <a:p>
            <a:pPr>
              <a:buNone/>
            </a:pPr>
            <a:r>
              <a:rPr lang="ru-RU" dirty="0" smtClean="0"/>
              <a:t>   - </a:t>
            </a:r>
            <a:r>
              <a:rPr lang="ru-RU" dirty="0" err="1" smtClean="0"/>
              <a:t>соноров</a:t>
            </a:r>
            <a:r>
              <a:rPr lang="ru-RU" dirty="0" smtClean="0"/>
              <a:t> (</a:t>
            </a:r>
            <a:r>
              <a:rPr lang="ru-RU" dirty="0" err="1" smtClean="0"/>
              <a:t>р</a:t>
            </a:r>
            <a:r>
              <a:rPr lang="ru-RU" dirty="0" smtClean="0"/>
              <a:t>, л)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Артикуляционные  упражнения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1600200"/>
            <a:ext cx="3886200" cy="45767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Статические:</a:t>
            </a:r>
            <a:endParaRPr lang="ru-RU" dirty="0" smtClean="0"/>
          </a:p>
          <a:p>
            <a:r>
              <a:rPr lang="ru-RU" dirty="0" smtClean="0"/>
              <a:t>Улыбка</a:t>
            </a:r>
          </a:p>
          <a:p>
            <a:r>
              <a:rPr lang="ru-RU" dirty="0" smtClean="0"/>
              <a:t>Трубочка</a:t>
            </a:r>
          </a:p>
          <a:p>
            <a:r>
              <a:rPr lang="ru-RU" dirty="0" smtClean="0"/>
              <a:t>Забор</a:t>
            </a:r>
          </a:p>
          <a:p>
            <a:r>
              <a:rPr lang="ru-RU" dirty="0" smtClean="0"/>
              <a:t>Окно</a:t>
            </a:r>
          </a:p>
          <a:p>
            <a:r>
              <a:rPr lang="ru-RU" dirty="0" smtClean="0"/>
              <a:t>Лопаточка</a:t>
            </a:r>
          </a:p>
          <a:p>
            <a:r>
              <a:rPr lang="ru-RU" dirty="0" smtClean="0"/>
              <a:t>Чашечка</a:t>
            </a:r>
          </a:p>
          <a:p>
            <a:r>
              <a:rPr lang="ru-RU" dirty="0" smtClean="0"/>
              <a:t>Иголочка</a:t>
            </a:r>
          </a:p>
          <a:p>
            <a:r>
              <a:rPr lang="ru-RU" dirty="0" smtClean="0"/>
              <a:t>Кошка сердится</a:t>
            </a:r>
          </a:p>
          <a:p>
            <a:r>
              <a:rPr lang="ru-RU" dirty="0" smtClean="0"/>
              <a:t>Грибок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9150" y="1643743"/>
            <a:ext cx="3886200" cy="45332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Динамические</a:t>
            </a:r>
          </a:p>
          <a:p>
            <a:r>
              <a:rPr lang="ru-RU" dirty="0" smtClean="0"/>
              <a:t>Часики</a:t>
            </a:r>
          </a:p>
          <a:p>
            <a:r>
              <a:rPr lang="ru-RU" dirty="0" smtClean="0"/>
              <a:t>Змейка</a:t>
            </a:r>
          </a:p>
          <a:p>
            <a:r>
              <a:rPr lang="ru-RU" dirty="0" smtClean="0"/>
              <a:t>Качели</a:t>
            </a:r>
          </a:p>
          <a:p>
            <a:r>
              <a:rPr lang="ru-RU" dirty="0" smtClean="0"/>
              <a:t>Футбол</a:t>
            </a:r>
          </a:p>
          <a:p>
            <a:r>
              <a:rPr lang="ru-RU" dirty="0" smtClean="0"/>
              <a:t>Чистка зубов</a:t>
            </a:r>
          </a:p>
          <a:p>
            <a:r>
              <a:rPr lang="ru-RU" dirty="0" smtClean="0"/>
              <a:t>Катушка</a:t>
            </a:r>
          </a:p>
          <a:p>
            <a:r>
              <a:rPr lang="ru-RU" dirty="0" smtClean="0"/>
              <a:t>Лошадка</a:t>
            </a:r>
          </a:p>
          <a:p>
            <a:r>
              <a:rPr lang="ru-RU" dirty="0" smtClean="0"/>
              <a:t>Гармошка</a:t>
            </a:r>
          </a:p>
          <a:p>
            <a:r>
              <a:rPr lang="ru-RU" dirty="0" smtClean="0"/>
              <a:t>Маляр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5057"/>
            <a:ext cx="7886700" cy="15348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проведению артикуляционной гимнастики для возрастных 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850571"/>
            <a:ext cx="7869891" cy="43263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Во </a:t>
            </a:r>
            <a:r>
              <a:rPr lang="ru-RU" sz="2400" b="1" dirty="0" smtClean="0"/>
              <a:t>2-ой младшей группе</a:t>
            </a:r>
            <a:r>
              <a:rPr lang="ru-RU" sz="2400" dirty="0" smtClean="0"/>
              <a:t> знакомят детей с органами артикуляционного аппарата, выполняют упражнения для развития речевого дыхания и воздушной струи (сдувание различных предметов)</a:t>
            </a:r>
          </a:p>
          <a:p>
            <a:pPr>
              <a:buNone/>
            </a:pPr>
            <a:r>
              <a:rPr lang="ru-RU" sz="2400" dirty="0" smtClean="0"/>
              <a:t>— упражнения для развития подвижности нижней челюсти</a:t>
            </a:r>
          </a:p>
          <a:p>
            <a:pPr>
              <a:buNone/>
            </a:pPr>
            <a:r>
              <a:rPr lang="ru-RU" sz="2400" dirty="0" smtClean="0"/>
              <a:t>— упражнения для развития движений губ («Улыбка», «Хоботок», «Заборчик») </a:t>
            </a:r>
          </a:p>
          <a:p>
            <a:pPr>
              <a:buNone/>
            </a:pPr>
            <a:r>
              <a:rPr lang="ru-RU" sz="2400" dirty="0" smtClean="0"/>
              <a:t>— упражнения для языка («Лопаточка», «Качели», «Вкусное варенье», «Часики», «Лошадка», «Маляр», «Дятел», «Змейка»)</a:t>
            </a: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ru-RU" sz="2400" b="1" dirty="0" smtClean="0"/>
              <a:t>Занимаясь с детьми 3-4 летнего возраста, следите, чтобы они усвоили основные движения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5057"/>
            <a:ext cx="7886700" cy="15348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проведению артикуляционной гимнастики для возрастных 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3688" y="1992086"/>
            <a:ext cx="7869891" cy="4163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 </a:t>
            </a:r>
            <a:r>
              <a:rPr lang="ru-RU" b="1" dirty="0" smtClean="0"/>
              <a:t>средней группе </a:t>
            </a:r>
            <a:r>
              <a:rPr lang="ru-RU" dirty="0" smtClean="0"/>
              <a:t>чаще выполняются  упражнения для правильного произношения шипящих и сонорных звуков. </a:t>
            </a:r>
          </a:p>
          <a:p>
            <a:pPr algn="ctr">
              <a:buNone/>
            </a:pPr>
            <a:r>
              <a:rPr lang="ru-RU" b="1" dirty="0" smtClean="0"/>
              <a:t>Занимаясь с детьми 3-4 летнего возраста, следите, чтобы они усвоили основные движения</a:t>
            </a:r>
            <a:endParaRPr lang="ru-RU" sz="3200" b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343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Актуальность</vt:lpstr>
      <vt:lpstr>Мимическая гимнастика</vt:lpstr>
      <vt:lpstr>Органы артикуляции</vt:lpstr>
      <vt:lpstr>Рекомендации  к проведению артикуляционной гимнастики</vt:lpstr>
      <vt:lpstr>Артикуляционные  упражнения</vt:lpstr>
      <vt:lpstr>Артикуляционные  упражнения</vt:lpstr>
      <vt:lpstr>Требования к проведению артикуляционной гимнастики для возрастных групп</vt:lpstr>
      <vt:lpstr>Требования к проведению артикуляционной гимнастики для возрастных групп</vt:lpstr>
      <vt:lpstr>Требования к проведению артикуляционной гимнастики для возрастных групп</vt:lpstr>
      <vt:lpstr>Требования к проведению артикуляционной гимнастики для возрастных групп</vt:lpstr>
      <vt:lpstr>Дыхательная гимнастика</vt:lpstr>
      <vt:lpstr>Правила проведения дыхательных упражнений</vt:lpstr>
      <vt:lpstr>Дыхательная гимнастика</vt:lpstr>
      <vt:lpstr>Методика проведения 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Асс</cp:lastModifiedBy>
  <cp:revision>143</cp:revision>
  <dcterms:created xsi:type="dcterms:W3CDTF">2016-11-18T14:12:19Z</dcterms:created>
  <dcterms:modified xsi:type="dcterms:W3CDTF">2021-12-13T12:51:44Z</dcterms:modified>
</cp:coreProperties>
</file>