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996C-EC8F-4ABD-9634-5877330DFBF2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FD07-A502-4F71-B965-EFDC7BE98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996C-EC8F-4ABD-9634-5877330DFBF2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FD07-A502-4F71-B965-EFDC7BE98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996C-EC8F-4ABD-9634-5877330DFBF2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FD07-A502-4F71-B965-EFDC7BE98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996C-EC8F-4ABD-9634-5877330DFBF2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FD07-A502-4F71-B965-EFDC7BE98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996C-EC8F-4ABD-9634-5877330DFBF2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FD07-A502-4F71-B965-EFDC7BE98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996C-EC8F-4ABD-9634-5877330DFBF2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FD07-A502-4F71-B965-EFDC7BE98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996C-EC8F-4ABD-9634-5877330DFBF2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FD07-A502-4F71-B965-EFDC7BE98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996C-EC8F-4ABD-9634-5877330DFBF2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FD07-A502-4F71-B965-EFDC7BE98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996C-EC8F-4ABD-9634-5877330DFBF2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FD07-A502-4F71-B965-EFDC7BE98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996C-EC8F-4ABD-9634-5877330DFBF2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FD07-A502-4F71-B965-EFDC7BE98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996C-EC8F-4ABD-9634-5877330DFBF2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FD07-A502-4F71-B965-EFDC7BE98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D996C-EC8F-4ABD-9634-5877330DFBF2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4FD07-A502-4F71-B965-EFDC7BE98D4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qsha.ru/uprazhneniya" TargetMode="External"/><Relationship Id="rId2" Type="http://schemas.openxmlformats.org/officeDocument/2006/relationships/hyperlink" Target="https://www.logozavr.ru/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viki.rdf.ru/item/4536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graemsa.ru/" TargetMode="External"/><Relationship Id="rId2" Type="http://schemas.openxmlformats.org/officeDocument/2006/relationships/hyperlink" Target="https://mersibo.ru/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3042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latin typeface="Palatino Linotype" pitchFamily="18" charset="0"/>
              </a:rPr>
              <a:t>Использование компьютерных игр в развитии речи дошкольника</a:t>
            </a:r>
            <a:r>
              <a:rPr lang="ru-RU" b="1" dirty="0" smtClean="0">
                <a:latin typeface="Palatino Linotype" pitchFamily="18" charset="0"/>
              </a:rPr>
              <a:t>.</a:t>
            </a:r>
            <a:br>
              <a:rPr lang="ru-RU" b="1" dirty="0" smtClean="0">
                <a:latin typeface="Palatino Linotype" pitchFamily="18" charset="0"/>
              </a:rPr>
            </a:br>
            <a:endParaRPr lang="ru-RU" b="1" dirty="0">
              <a:latin typeface="Palatino Linotyp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869160"/>
            <a:ext cx="4104456" cy="144016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Palatino Linotype" pitchFamily="18" charset="0"/>
              </a:rPr>
              <a:t>Подготовила учитель - логопед  Сидоревич Татьяна Фёдоровна</a:t>
            </a:r>
            <a:endParaRPr lang="ru-RU" sz="24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161973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Муниципальное казённое дошкольное образовательное учреждение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Кочковского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района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Новосибирской области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Кочковский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 детский сад «Солнышко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latin typeface="Palatino Linotype" pitchFamily="18" charset="0"/>
              </a:rPr>
              <a:t>Онлайн-игры</a:t>
            </a:r>
            <a:r>
              <a:rPr lang="ru-RU" sz="3200" b="1" dirty="0" smtClean="0">
                <a:latin typeface="Palatino Linotype" pitchFamily="18" charset="0"/>
              </a:rPr>
              <a:t> для развития речи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Palatino Linotype" pitchFamily="18" charset="0"/>
              </a:rPr>
              <a:t>портал </a:t>
            </a:r>
            <a:r>
              <a:rPr lang="ru-RU" dirty="0" err="1" smtClean="0">
                <a:latin typeface="Palatino Linotype" pitchFamily="18" charset="0"/>
              </a:rPr>
              <a:t>Логозавр</a:t>
            </a:r>
            <a:endParaRPr lang="ru-RU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Palatino Linotype" pitchFamily="18" charset="0"/>
                <a:hlinkClick r:id="rId2"/>
              </a:rPr>
              <a:t>https://www.logozavr.ru/</a:t>
            </a:r>
            <a:endParaRPr lang="ru-RU" sz="2400" dirty="0" smtClean="0">
              <a:latin typeface="Palatino Linotype" pitchFamily="18" charset="0"/>
            </a:endParaRPr>
          </a:p>
          <a:p>
            <a:endParaRPr lang="ru-RU" sz="2400" dirty="0">
              <a:latin typeface="Palatino Linotyp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Palatino Linotype" pitchFamily="18" charset="0"/>
              </a:rPr>
              <a:t>портал </a:t>
            </a:r>
            <a:r>
              <a:rPr lang="ru-RU" dirty="0" err="1" smtClean="0">
                <a:latin typeface="Palatino Linotype" pitchFamily="18" charset="0"/>
              </a:rPr>
              <a:t>Айкьюша</a:t>
            </a:r>
            <a:endParaRPr lang="ru-RU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Palatino Linotype" pitchFamily="18" charset="0"/>
                <a:hlinkClick r:id="rId3"/>
              </a:rPr>
              <a:t>https://iqsha.ru/uprazhneniya</a:t>
            </a:r>
            <a:endParaRPr lang="ru-RU" sz="2400" dirty="0" smtClean="0">
              <a:latin typeface="Palatino Linotype" pitchFamily="18" charset="0"/>
            </a:endParaRPr>
          </a:p>
          <a:p>
            <a:pPr>
              <a:buNone/>
            </a:pPr>
            <a:endParaRPr lang="ru-RU" sz="2400" dirty="0"/>
          </a:p>
        </p:txBody>
      </p:sp>
      <p:pic>
        <p:nvPicPr>
          <p:cNvPr id="8" name="Рисунок 7" descr="C:\Users\Асс\AppData\Local\Microsoft\Windows\Temporary Internet Files\Content.Word\2021-04-04_19-14-27.png"/>
          <p:cNvPicPr/>
          <p:nvPr/>
        </p:nvPicPr>
        <p:blipFill>
          <a:blip r:embed="rId4" cstate="print"/>
          <a:srcRect t="458" r="9968"/>
          <a:stretch>
            <a:fillRect/>
          </a:stretch>
        </p:blipFill>
        <p:spPr bwMode="auto">
          <a:xfrm>
            <a:off x="683568" y="2708920"/>
            <a:ext cx="3744416" cy="259228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C:\Users\Асс\AppData\Local\Microsoft\Windows\Temporary Internet Files\Content.Word\2021-04-04_19-29-3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564904"/>
            <a:ext cx="3319573" cy="266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Palatino Linotype" pitchFamily="18" charset="0"/>
              </a:rPr>
              <a:t>Презентации</a:t>
            </a:r>
            <a:endParaRPr lang="ru-RU" sz="3200" b="1" dirty="0">
              <a:latin typeface="Palatino Linotyp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464496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Palatino Linotype" pitchFamily="18" charset="0"/>
              </a:rPr>
              <a:t>Банк </a:t>
            </a:r>
            <a:r>
              <a:rPr lang="ru-RU" sz="2400" dirty="0" smtClean="0">
                <a:latin typeface="Palatino Linotype" pitchFamily="18" charset="0"/>
              </a:rPr>
              <a:t>презентаций из интернета</a:t>
            </a:r>
            <a:endParaRPr lang="ru-RU" sz="2400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Palatino Linotype" pitchFamily="18" charset="0"/>
                <a:hlinkClick r:id="rId2"/>
              </a:rPr>
              <a:t>   </a:t>
            </a:r>
            <a:r>
              <a:rPr lang="en-US" sz="2400" dirty="0" smtClean="0">
                <a:latin typeface="Palatino Linotype" pitchFamily="18" charset="0"/>
                <a:hlinkClick r:id="rId2"/>
              </a:rPr>
              <a:t>https://viki.rdf.ru/item/4536</a:t>
            </a:r>
            <a:endParaRPr lang="ru-RU" sz="2400" dirty="0" smtClean="0">
              <a:latin typeface="Palatino Linotype" pitchFamily="18" charset="0"/>
            </a:endParaRPr>
          </a:p>
          <a:p>
            <a:pPr>
              <a:buNone/>
            </a:pPr>
            <a:endParaRPr lang="ru-RU" sz="2400" dirty="0" smtClean="0">
              <a:latin typeface="Palatino Linotype" pitchFamily="18" charset="0"/>
            </a:endParaRPr>
          </a:p>
          <a:p>
            <a:pPr>
              <a:buNone/>
            </a:pPr>
            <a:endParaRPr lang="ru-RU" sz="2400" dirty="0" smtClean="0">
              <a:latin typeface="Palatino Linotype" pitchFamily="18" charset="0"/>
            </a:endParaRPr>
          </a:p>
          <a:p>
            <a:pPr>
              <a:buNone/>
            </a:pPr>
            <a:endParaRPr lang="ru-RU" sz="2400" dirty="0" smtClean="0">
              <a:latin typeface="Palatino Linotype" pitchFamily="18" charset="0"/>
            </a:endParaRPr>
          </a:p>
          <a:p>
            <a:pPr>
              <a:buNone/>
            </a:pPr>
            <a:endParaRPr lang="ru-RU" sz="2400" dirty="0" smtClean="0">
              <a:latin typeface="Palatino Linotype" pitchFamily="18" charset="0"/>
            </a:endParaRPr>
          </a:p>
          <a:p>
            <a:pPr>
              <a:buNone/>
            </a:pPr>
            <a:endParaRPr lang="ru-RU" sz="2400" dirty="0" smtClean="0">
              <a:latin typeface="Palatino Linotype" pitchFamily="18" charset="0"/>
            </a:endParaRPr>
          </a:p>
          <a:p>
            <a:pPr>
              <a:buNone/>
            </a:pPr>
            <a:endParaRPr lang="ru-RU" sz="2400" dirty="0" smtClean="0">
              <a:latin typeface="Palatino Linotype" pitchFamily="18" charset="0"/>
            </a:endParaRPr>
          </a:p>
          <a:p>
            <a:pPr>
              <a:buNone/>
            </a:pPr>
            <a:endParaRPr lang="ru-RU" sz="2400" dirty="0" smtClean="0">
              <a:latin typeface="Palatino Linotype" pitchFamily="18" charset="0"/>
            </a:endParaRPr>
          </a:p>
          <a:p>
            <a:pPr>
              <a:buNone/>
            </a:pPr>
            <a:endParaRPr lang="ru-RU" sz="2400" dirty="0" smtClean="0">
              <a:latin typeface="Palatino Linotype" pitchFamily="18" charset="0"/>
            </a:endParaRPr>
          </a:p>
          <a:p>
            <a:pPr>
              <a:buNone/>
            </a:pPr>
            <a:endParaRPr lang="ru-RU" sz="2400" dirty="0" smtClean="0">
              <a:latin typeface="Palatino Linotype" pitchFamily="18" charset="0"/>
            </a:endParaRPr>
          </a:p>
          <a:p>
            <a:pPr>
              <a:buNone/>
            </a:pPr>
            <a:endParaRPr lang="ru-RU" sz="2400" dirty="0" smtClean="0">
              <a:latin typeface="Palatino Linotype" pitchFamily="18" charset="0"/>
            </a:endParaRPr>
          </a:p>
          <a:p>
            <a:pPr>
              <a:buNone/>
            </a:pPr>
            <a:endParaRPr lang="ru-RU" sz="2400" dirty="0" smtClean="0">
              <a:latin typeface="Palatino Linotype" pitchFamily="18" charset="0"/>
            </a:endParaRPr>
          </a:p>
          <a:p>
            <a:pPr>
              <a:buNone/>
            </a:pPr>
            <a:endParaRPr lang="ru-RU" sz="2400" dirty="0">
              <a:latin typeface="Palatino Linotyp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600200"/>
            <a:ext cx="4248472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Palatino Linotype" pitchFamily="18" charset="0"/>
              </a:rPr>
              <a:t>Собственно изготовленные презентации</a:t>
            </a:r>
          </a:p>
          <a:p>
            <a:pPr>
              <a:buNone/>
            </a:pPr>
            <a:endParaRPr lang="ru-RU" sz="2400" dirty="0">
              <a:latin typeface="Palatino Linotype" pitchFamily="18" charset="0"/>
            </a:endParaRPr>
          </a:p>
        </p:txBody>
      </p:sp>
      <p:pic>
        <p:nvPicPr>
          <p:cNvPr id="5" name="Рисунок 4" descr="C:\Users\Асс\AppData\Local\Microsoft\Windows\Temporary Internet Files\Content.Word\2021-04-04_20-16-3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140968"/>
            <a:ext cx="3384376" cy="281647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Palatino Linotype" pitchFamily="18" charset="0"/>
              </a:rPr>
              <a:t>Презентации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>
                <a:latin typeface="Palatino Linotype" pitchFamily="18" charset="0"/>
              </a:rPr>
              <a:t>Презентации позволяют представлять информацию в различных формах:</a:t>
            </a:r>
          </a:p>
          <a:p>
            <a:pPr lvl="0"/>
            <a:r>
              <a:rPr lang="ru-RU" sz="3000" dirty="0" smtClean="0">
                <a:latin typeface="Palatino Linotype" pitchFamily="18" charset="0"/>
              </a:rPr>
              <a:t>изображения, включая отсканированные фотографии, картинки;</a:t>
            </a:r>
          </a:p>
          <a:p>
            <a:pPr lvl="0"/>
            <a:r>
              <a:rPr lang="ru-RU" sz="3000" dirty="0" smtClean="0">
                <a:latin typeface="Palatino Linotype" pitchFamily="18" charset="0"/>
              </a:rPr>
              <a:t>звукозаписи голоса, звуковые эффекты и музыка;</a:t>
            </a:r>
          </a:p>
          <a:p>
            <a:pPr lvl="0"/>
            <a:r>
              <a:rPr lang="ru-RU" sz="3000" dirty="0" smtClean="0">
                <a:latin typeface="Palatino Linotype" pitchFamily="18" charset="0"/>
              </a:rPr>
              <a:t>видео;</a:t>
            </a:r>
          </a:p>
          <a:p>
            <a:pPr lvl="0"/>
            <a:r>
              <a:rPr lang="ru-RU" sz="3000" dirty="0" smtClean="0">
                <a:latin typeface="Palatino Linotype" pitchFamily="18" charset="0"/>
              </a:rPr>
              <a:t>анимации и анимационное имитирование</a:t>
            </a:r>
            <a:r>
              <a:rPr lang="ru-RU" dirty="0" smtClean="0"/>
              <a:t>.</a:t>
            </a:r>
          </a:p>
          <a:p>
            <a:endParaRPr lang="ru-RU" dirty="0" smtClean="0">
              <a:latin typeface="Palatino Linotype" pitchFamily="18" charset="0"/>
            </a:endParaRPr>
          </a:p>
          <a:p>
            <a:endParaRPr lang="ru-RU" dirty="0" smtClean="0">
              <a:latin typeface="Palatino Linotyp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Palatino Linotype" pitchFamily="18" charset="0"/>
              </a:rPr>
              <a:t>Спасибо за внимание!</a:t>
            </a:r>
            <a:endParaRPr lang="ru-RU" sz="3200" dirty="0">
              <a:latin typeface="Palatino Linotype" pitchFamily="18" charset="0"/>
            </a:endParaRPr>
          </a:p>
        </p:txBody>
      </p:sp>
      <p:pic>
        <p:nvPicPr>
          <p:cNvPr id="3" name="Picture 2" descr="C:\Users\Асс\Desktop\Компьютерные игры\qr-cod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419350"/>
            <a:ext cx="2737842" cy="2737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Palatino Linotype" pitchFamily="18" charset="0"/>
              </a:rPr>
              <a:t>Актуальность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Palatino Linotype" pitchFamily="18" charset="0"/>
              </a:rPr>
              <a:t>В настоящее время информационно-коммуникационные </a:t>
            </a:r>
            <a:r>
              <a:rPr lang="ru-RU" sz="2800" smtClean="0">
                <a:latin typeface="Palatino Linotype" pitchFamily="18" charset="0"/>
              </a:rPr>
              <a:t>технологии переживают </a:t>
            </a:r>
            <a:r>
              <a:rPr lang="ru-RU" sz="2800" dirty="0" smtClean="0">
                <a:latin typeface="Palatino Linotype" pitchFamily="18" charset="0"/>
              </a:rPr>
              <a:t>своё бурное развитие и внедрение в образовательный процесс.  Сегодня уже можно говорить о введении  компьютера в систему дидактических средств образовательного учреждения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latin typeface="Palatino Linotype" pitchFamily="18" charset="0"/>
              </a:rPr>
              <a:t>Компьютер обладает рядом преимуществ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Palatino Linotype" pitchFamily="18" charset="0"/>
              </a:rPr>
              <a:t>Предъявление информации на экране компьютера в игровой форме вызывает у детей огромный интерес к деятельности с ним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>
                <a:latin typeface="Palatino Linotype" pitchFamily="18" charset="0"/>
              </a:rPr>
              <a:t>Компьютер несет в себе образный тип информации, понятный детям, которые пока в совершенстве не владеют техникой чтения и письма</a:t>
            </a:r>
          </a:p>
          <a:p>
            <a:pPr>
              <a:buFont typeface="Wingdings" pitchFamily="2" charset="2"/>
              <a:buChar char="ü"/>
            </a:pPr>
            <a:endParaRPr lang="ru-RU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latin typeface="Palatino Linotype" pitchFamily="18" charset="0"/>
              </a:rPr>
              <a:t>Компьютер обладает рядом преимуществ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Palatino Linotype" pitchFamily="18" charset="0"/>
              </a:rPr>
              <a:t>Это отличное средство поддержания задач обучения, т. к поощрения ребенка самим компьютером при правильном решении проблемных задач является стимулом познавательной активности детей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>
                <a:latin typeface="Palatino Linotype" pitchFamily="18" charset="0"/>
              </a:rPr>
              <a:t>Компьютер предоставляет возможность индивидуализации обучения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dirty="0" smtClean="0">
                <a:latin typeface="Palatino Linotype" pitchFamily="18" charset="0"/>
              </a:rPr>
              <a:t>Компьютер очень «терпелив», никогда не ругает ребенка за ошибки, а ждет, пока он сам исправит их</a:t>
            </a:r>
          </a:p>
          <a:p>
            <a:pPr>
              <a:buFont typeface="Wingdings" pitchFamily="2" charset="2"/>
              <a:buChar char="ü"/>
            </a:pPr>
            <a:endParaRPr lang="ru-RU" sz="28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332656"/>
            <a:ext cx="5111750" cy="5793507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Palatino Linotype" pitchFamily="18" charset="0"/>
              </a:rPr>
              <a:t>для развития звуковой культуры,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Palatino Linotype" pitchFamily="18" charset="0"/>
              </a:rPr>
              <a:t>для развития грамматического строя речи,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Palatino Linotype" pitchFamily="18" charset="0"/>
              </a:rPr>
              <a:t>для развития словаря,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Palatino Linotype" pitchFamily="18" charset="0"/>
              </a:rPr>
              <a:t>для развития связной речи</a:t>
            </a:r>
            <a:endParaRPr lang="ru-RU" sz="2800" dirty="0">
              <a:latin typeface="Palatino Linotyp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836712"/>
            <a:ext cx="3384376" cy="5289451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3200" dirty="0" smtClean="0">
                <a:latin typeface="Palatino Linotype" pitchFamily="18" charset="0"/>
              </a:rPr>
              <a:t>Компьютерные игры для развития речи </a:t>
            </a:r>
            <a:endParaRPr lang="ru-RU" sz="32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Palatino Linotype" pitchFamily="18" charset="0"/>
              </a:rPr>
              <a:t>Психолого-педагогические условия применения компьютерных </a:t>
            </a:r>
            <a:r>
              <a:rPr lang="ru-RU" sz="3100" b="1" smtClean="0">
                <a:latin typeface="Palatino Linotype" pitchFamily="18" charset="0"/>
              </a:rPr>
              <a:t>игр в </a:t>
            </a:r>
            <a:r>
              <a:rPr lang="ru-RU" sz="3100" b="1" dirty="0" smtClean="0">
                <a:latin typeface="Palatino Linotype" pitchFamily="18" charset="0"/>
              </a:rPr>
              <a:t>развитии речи детей старшего дошкольного возраста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Palatino Linotype" pitchFamily="18" charset="0"/>
              </a:rPr>
              <a:t>Обязательное проведение предварительной работы перед использованием игр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 </a:t>
            </a:r>
            <a:r>
              <a:rPr lang="ru-RU" sz="2800" dirty="0" smtClean="0">
                <a:latin typeface="Palatino Linotype" pitchFamily="18" charset="0"/>
              </a:rPr>
              <a:t>Стимулирование познавательной и речевой активности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Palatino Linotype" pitchFamily="18" charset="0"/>
              </a:rPr>
              <a:t>Создание положительного </a:t>
            </a:r>
            <a:r>
              <a:rPr lang="ru-RU" sz="2800" dirty="0" err="1" smtClean="0">
                <a:latin typeface="Palatino Linotype" pitchFamily="18" charset="0"/>
              </a:rPr>
              <a:t>психоэмоционального</a:t>
            </a:r>
            <a:r>
              <a:rPr lang="ru-RU" sz="2800" dirty="0" smtClean="0">
                <a:latin typeface="Palatino Linotype" pitchFamily="18" charset="0"/>
              </a:rPr>
              <a:t> фона при проведении игр</a:t>
            </a:r>
            <a:r>
              <a:rPr lang="ru-RU" b="1" dirty="0" smtClean="0"/>
              <a:t>.</a:t>
            </a:r>
            <a:endParaRPr lang="ru-RU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Palatino Linotype" pitchFamily="18" charset="0"/>
              </a:rPr>
              <a:t>Психолого-педагогические условия применения компьютерных игр а развитии речи детей старшего дошкольного возраста</a:t>
            </a:r>
            <a:r>
              <a:rPr lang="ru-RU" dirty="0" smtClean="0">
                <a:latin typeface="Palatino Linotype" pitchFamily="18" charset="0"/>
              </a:rPr>
              <a:t/>
            </a:r>
            <a:br>
              <a:rPr lang="ru-RU" dirty="0" smtClean="0">
                <a:latin typeface="Palatino Linotype" pitchFamily="18" charset="0"/>
              </a:rPr>
            </a:br>
            <a:endParaRPr lang="ru-RU" dirty="0">
              <a:latin typeface="Palatino Linotyp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Palatino Linotype" pitchFamily="18" charset="0"/>
              </a:rPr>
              <a:t>Продумывание игровой задачи для </a:t>
            </a:r>
            <a:r>
              <a:rPr lang="ru-RU" sz="2800" smtClean="0">
                <a:latin typeface="Palatino Linotype" pitchFamily="18" charset="0"/>
              </a:rPr>
              <a:t>каждой игры  </a:t>
            </a:r>
            <a:r>
              <a:rPr lang="ru-RU" sz="2800" dirty="0" smtClean="0">
                <a:latin typeface="Palatino Linotype" pitchFamily="18" charset="0"/>
              </a:rPr>
              <a:t>для поддержания интереса детей.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Palatino Linotype" pitchFamily="18" charset="0"/>
              </a:rPr>
              <a:t> Обеспечение в электронном образовательном материале повторяемости и постепенности прохождения дидактического содержания</a:t>
            </a:r>
            <a:r>
              <a:rPr lang="ru-RU" sz="3000" dirty="0" smtClean="0">
                <a:latin typeface="Palatino Linotype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Palatino Linotype" pitchFamily="18" charset="0"/>
              </a:rPr>
              <a:t>Выполнение требований к оформлению игр в соответствии с охраной зрения.</a:t>
            </a:r>
          </a:p>
          <a:p>
            <a:pPr>
              <a:buFont typeface="Wingdings" pitchFamily="2" charset="2"/>
              <a:buChar char="ü"/>
            </a:pPr>
            <a:r>
              <a:rPr lang="ru-RU" sz="3000" dirty="0" smtClean="0">
                <a:latin typeface="Palatino Linotype" pitchFamily="18" charset="0"/>
              </a:rPr>
              <a:t>Выполнение санитарно-эпидемиологических требований при проведении компьютерных игр.</a:t>
            </a:r>
          </a:p>
          <a:p>
            <a:pPr>
              <a:buFont typeface="Wingdings" pitchFamily="2" charset="2"/>
              <a:buChar char="ü"/>
            </a:pPr>
            <a:endParaRPr lang="ru-RU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Palatino Linotype" pitchFamily="18" charset="0"/>
              </a:rPr>
              <a:t>Компьютерные логопедические программы</a:t>
            </a:r>
            <a:r>
              <a:rPr lang="ru-RU" b="1" dirty="0" smtClean="0">
                <a:latin typeface="Palatino Linotype" pitchFamily="18" charset="0"/>
              </a:rPr>
              <a:t>. </a:t>
            </a:r>
            <a:endParaRPr lang="ru-RU" b="1" dirty="0">
              <a:latin typeface="Palatino Linotyp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752528" cy="489654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Palatino Linotype" pitchFamily="18" charset="0"/>
              </a:rPr>
              <a:t>«Игры для Тигры» «Учимся говорить правильно», «Домашний логопед»,   </a:t>
            </a:r>
          </a:p>
          <a:p>
            <a:r>
              <a:rPr lang="ru-RU" dirty="0" smtClean="0">
                <a:latin typeface="Palatino Linotype" pitchFamily="18" charset="0"/>
              </a:rPr>
              <a:t>«Баба – Яга учится читать», «Развитие речи. </a:t>
            </a:r>
            <a:r>
              <a:rPr lang="ru-RU" dirty="0" err="1" smtClean="0">
                <a:latin typeface="Palatino Linotype" pitchFamily="18" charset="0"/>
              </a:rPr>
              <a:t>Домовенок</a:t>
            </a:r>
            <a:r>
              <a:rPr lang="ru-RU" dirty="0" smtClean="0">
                <a:latin typeface="Palatino Linotype" pitchFamily="18" charset="0"/>
              </a:rPr>
              <a:t> </a:t>
            </a:r>
            <a:r>
              <a:rPr lang="ru-RU" dirty="0" err="1" smtClean="0">
                <a:latin typeface="Palatino Linotype" pitchFamily="18" charset="0"/>
              </a:rPr>
              <a:t>Бу</a:t>
            </a:r>
            <a:r>
              <a:rPr lang="ru-RU" dirty="0" smtClean="0">
                <a:latin typeface="Palatino Linotype" pitchFamily="18" charset="0"/>
              </a:rPr>
              <a:t> в мире слов», «Учимся с </a:t>
            </a:r>
            <a:r>
              <a:rPr lang="ru-RU" dirty="0" err="1" smtClean="0">
                <a:latin typeface="Palatino Linotype" pitchFamily="18" charset="0"/>
              </a:rPr>
              <a:t>Гарфилдом</a:t>
            </a:r>
            <a:r>
              <a:rPr lang="ru-RU" dirty="0" smtClean="0">
                <a:latin typeface="Palatino Linotype" pitchFamily="18" charset="0"/>
              </a:rPr>
              <a:t>», «</a:t>
            </a:r>
            <a:r>
              <a:rPr lang="ru-RU" dirty="0" err="1" smtClean="0">
                <a:latin typeface="Palatino Linotype" pitchFamily="18" charset="0"/>
              </a:rPr>
              <a:t>Лунтик</a:t>
            </a:r>
            <a:r>
              <a:rPr lang="ru-RU" dirty="0" smtClean="0">
                <a:latin typeface="Palatino Linotype" pitchFamily="18" charset="0"/>
              </a:rPr>
              <a:t>. Русский язык для малышей». </a:t>
            </a:r>
            <a:endParaRPr lang="ru-RU" dirty="0">
              <a:latin typeface="Palatino Linotype" pitchFamily="18" charset="0"/>
            </a:endParaRPr>
          </a:p>
        </p:txBody>
      </p:sp>
      <p:pic>
        <p:nvPicPr>
          <p:cNvPr id="5" name="Содержимое 4" descr="C:\Users\Асс\Desktop\36745237f230300917b9dd5cb869266c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16683" t="6289" r="16049" b="6596"/>
          <a:stretch>
            <a:fillRect/>
          </a:stretch>
        </p:blipFill>
        <p:spPr bwMode="auto">
          <a:xfrm>
            <a:off x="5220072" y="1412776"/>
            <a:ext cx="2160240" cy="174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сс\Desktop\201601111453221db72757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924944"/>
            <a:ext cx="1892595" cy="175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437112"/>
            <a:ext cx="1705397" cy="170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latin typeface="Palatino Linotype" pitchFamily="18" charset="0"/>
              </a:rPr>
              <a:t>Онлайн-игры</a:t>
            </a:r>
            <a:r>
              <a:rPr lang="ru-RU" sz="3200" b="1" dirty="0" smtClean="0">
                <a:latin typeface="Palatino Linotype" pitchFamily="18" charset="0"/>
              </a:rPr>
              <a:t> для развития речи</a:t>
            </a:r>
            <a:endParaRPr lang="ru-RU" sz="3200" b="1" dirty="0">
              <a:latin typeface="Palatino Linotyp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Palatino Linotype" pitchFamily="18" charset="0"/>
              </a:rPr>
              <a:t>портал «</a:t>
            </a:r>
            <a:r>
              <a:rPr lang="ru-RU" dirty="0" err="1" smtClean="0">
                <a:latin typeface="Palatino Linotype" pitchFamily="18" charset="0"/>
              </a:rPr>
              <a:t>Мерсибо</a:t>
            </a:r>
            <a:r>
              <a:rPr lang="ru-RU" dirty="0" smtClean="0">
                <a:latin typeface="Palatino Linotype" pitchFamily="18" charset="0"/>
              </a:rPr>
              <a:t>»</a:t>
            </a:r>
          </a:p>
          <a:p>
            <a:pPr>
              <a:buNone/>
            </a:pPr>
            <a:r>
              <a:rPr lang="en-US" sz="2400" dirty="0" smtClean="0">
                <a:latin typeface="Palatino Linotype" pitchFamily="18" charset="0"/>
                <a:hlinkClick r:id="rId2"/>
              </a:rPr>
              <a:t>https://mersibo.ru/</a:t>
            </a:r>
            <a:endParaRPr lang="ru-RU" sz="2400" dirty="0" smtClean="0">
              <a:latin typeface="Palatino Linotype" pitchFamily="18" charset="0"/>
            </a:endParaRPr>
          </a:p>
          <a:p>
            <a:pPr>
              <a:buNone/>
            </a:pPr>
            <a:endParaRPr lang="ru-RU" dirty="0">
              <a:latin typeface="Palatino Linotyp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Palatino Linotype" pitchFamily="18" charset="0"/>
              </a:rPr>
              <a:t>портал «Играемся»</a:t>
            </a:r>
          </a:p>
          <a:p>
            <a:pPr>
              <a:buNone/>
            </a:pPr>
            <a:r>
              <a:rPr lang="en-US" sz="2400" dirty="0" smtClean="0">
                <a:latin typeface="Palatino Linotype" pitchFamily="18" charset="0"/>
                <a:hlinkClick r:id="rId3"/>
              </a:rPr>
              <a:t>https://www.igraemsa.ru/</a:t>
            </a:r>
            <a:endParaRPr lang="ru-RU" sz="2400" dirty="0" smtClean="0">
              <a:latin typeface="Palatino Linotype" pitchFamily="18" charset="0"/>
            </a:endParaRPr>
          </a:p>
          <a:p>
            <a:pPr>
              <a:buNone/>
            </a:pPr>
            <a:endParaRPr lang="ru-RU" sz="2400" dirty="0">
              <a:latin typeface="Palatino Linotype" pitchFamily="18" charset="0"/>
            </a:endParaRPr>
          </a:p>
        </p:txBody>
      </p:sp>
      <p:pic>
        <p:nvPicPr>
          <p:cNvPr id="5" name="Рисунок 4" descr="https://lh3.googleusercontent.com/proxy/jXcaA_4L9_BA1rEriSlUHBXKpJ21yZiyBJ9P3OV6nS_KuLjtEZiOgdElFRF-Z-6-sHuGulMr8AlXDdzbd-YnKVyQTXW34fvDcXMAAKq6c1h8_O314svkbJqi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852936"/>
            <a:ext cx="3085657" cy="202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g12.postila.ru/resize?w=444&amp;src=%2Fdata%2F54%2F4c%2F89%2F46%2F544c8946579389ebe1753d5286bebc0a4c646de9276db82f5d8f202d43b2007f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708920"/>
            <a:ext cx="3687903" cy="227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5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253</Template>
  <TotalTime>505</TotalTime>
  <Words>362</Words>
  <Application>Microsoft Office PowerPoint</Application>
  <PresentationFormat>Экран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253</vt:lpstr>
      <vt:lpstr>Специальное оформление</vt:lpstr>
      <vt:lpstr>  Использование компьютерных игр в развитии речи дошкольника. </vt:lpstr>
      <vt:lpstr>Актуальность</vt:lpstr>
      <vt:lpstr>Компьютер обладает рядом преимуществ: </vt:lpstr>
      <vt:lpstr>Компьютер обладает рядом преимуществ: </vt:lpstr>
      <vt:lpstr>Слайд 5</vt:lpstr>
      <vt:lpstr>Психолого-педагогические условия применения компьютерных игр в развитии речи детей старшего дошкольного возраста </vt:lpstr>
      <vt:lpstr>Психолого-педагогические условия применения компьютерных игр а развитии речи детей старшего дошкольного возраста </vt:lpstr>
      <vt:lpstr>Компьютерные логопедические программы. </vt:lpstr>
      <vt:lpstr>Онлайн-игры для развития речи</vt:lpstr>
      <vt:lpstr>Онлайн-игры для развития речи</vt:lpstr>
      <vt:lpstr>Презентации</vt:lpstr>
      <vt:lpstr>Презентации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Асс</dc:creator>
  <cp:lastModifiedBy>Асс</cp:lastModifiedBy>
  <cp:revision>43</cp:revision>
  <dcterms:created xsi:type="dcterms:W3CDTF">2021-04-04T08:08:18Z</dcterms:created>
  <dcterms:modified xsi:type="dcterms:W3CDTF">2021-04-05T11:51:08Z</dcterms:modified>
</cp:coreProperties>
</file>