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9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62400D-8FB8-443D-B9E9-CB4C3928E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19224"/>
            <a:ext cx="7766936" cy="2631611"/>
          </a:xfrm>
        </p:spPr>
        <p:txBody>
          <a:bodyPr/>
          <a:lstStyle/>
          <a:p>
            <a:pPr algn="ctr"/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Семинар-практикум для воспитателей «Приёмы обогащения словарного запаса детей дошкольного </a:t>
            </a:r>
            <a:r>
              <a:rPr lang="ru-RU" sz="3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возраста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и инновационные»</a:t>
            </a:r>
            <a:endParaRPr lang="en-US" sz="8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C44A159-885A-4AC2-8ED1-12CEAC642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81500"/>
            <a:ext cx="7766936" cy="1504949"/>
          </a:xfrm>
        </p:spPr>
        <p:txBody>
          <a:bodyPr>
            <a:normAutofit/>
          </a:bodyPr>
          <a:lstStyle/>
          <a:p>
            <a:r>
              <a:rPr lang="ru-RU" sz="2000" dirty="0"/>
              <a:t>Подготовила</a:t>
            </a:r>
          </a:p>
          <a:p>
            <a:r>
              <a:rPr lang="ru-RU" sz="2000" dirty="0"/>
              <a:t> учитель-логопед Сидоревич Т.Ф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58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37CDAF-823A-4AA1-8414-FAFF5FB9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7275"/>
          </a:xfrm>
        </p:spPr>
        <p:txBody>
          <a:bodyPr/>
          <a:lstStyle/>
          <a:p>
            <a:pPr algn="ctr"/>
            <a:r>
              <a:rPr lang="ru-RU" b="1" dirty="0"/>
              <a:t>Овладение речью в онтогенезе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96BD16-A113-43E8-AFBD-BBAAAD42B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9751"/>
            <a:ext cx="8596668" cy="423161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Предметный словарь</a:t>
            </a:r>
          </a:p>
          <a:p>
            <a:r>
              <a:rPr lang="ru-RU" sz="2800" dirty="0">
                <a:solidFill>
                  <a:schemeClr val="accent1"/>
                </a:solidFill>
              </a:rPr>
              <a:t>Глагольный словарь</a:t>
            </a:r>
          </a:p>
          <a:p>
            <a:r>
              <a:rPr lang="ru-RU" sz="2800" dirty="0">
                <a:solidFill>
                  <a:schemeClr val="accent1"/>
                </a:solidFill>
              </a:rPr>
              <a:t>Словарь прилагательных, другие части речи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364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40E793-43F3-4620-AFA0-2F64D749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Игры и упражнения для формирования и активизации словарного запаса.</a:t>
            </a: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4188B64-935A-4BAB-A911-2497E1D1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Игры и упражнения для закрепления соотнесения слов с предметом</a:t>
            </a:r>
          </a:p>
          <a:p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Игры и упражнения для закрепления обобщающих понятий.</a:t>
            </a:r>
          </a:p>
          <a:p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Игры и упражнения для закрепления словаря прилагательных и глаголов.</a:t>
            </a:r>
          </a:p>
          <a:p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Игры и упражнения для развития антонимии и синонимии. </a:t>
            </a:r>
            <a:endParaRPr lang="ru-RU" sz="28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195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30DBD1-DEBB-4051-B850-87328115E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1950"/>
            <a:ext cx="8596668" cy="1000125"/>
          </a:xfrm>
        </p:spPr>
        <p:txBody>
          <a:bodyPr/>
          <a:lstStyle/>
          <a:p>
            <a:r>
              <a:rPr lang="ru-RU" dirty="0"/>
              <a:t>Метод дидактического </a:t>
            </a:r>
            <a:r>
              <a:rPr lang="ru-RU" dirty="0" err="1"/>
              <a:t>синквейна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08ACB4-C584-4A3E-9E7B-865CE91DA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38250"/>
            <a:ext cx="8971491" cy="561974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Правила составления </a:t>
            </a:r>
            <a:r>
              <a:rPr lang="ru-RU" sz="2000" b="1" dirty="0" err="1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синквейна</a:t>
            </a:r>
            <a:r>
              <a:rPr lang="ru-RU" sz="20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строчка – название заголовок, тема, обычно существительное, определяющее содержание (отвечает на вопросы «Кто это?» или «Что это?»)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строчка - два слова. Описание</a:t>
            </a:r>
            <a:r>
              <a:rPr lang="ru-RU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признаков предмета (отвечают на вопрос «Какой?» «Какая?» «Какое?»)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строчка – три слова, обозначающие действия Выделяем характерные действия, которые производит сам объект, можно производить с помощью него. («Что делает?» «Что делаем?»)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 строчка – четыре слова – предложение. Фраза, которая показывает</a:t>
            </a:r>
            <a:r>
              <a:rPr lang="ru-RU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отношение автора к теме.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NewRomanPSMT"/>
              </a:rPr>
              <a:t>5 строчка – одно слово – обобщающее понятие, ассоциация, синоним.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470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4484351-5F6B-422C-AD45-646FBE177E47}"/>
              </a:ext>
            </a:extLst>
          </p:cNvPr>
          <p:cNvSpPr txBox="1"/>
          <p:nvPr/>
        </p:nvSpPr>
        <p:spPr>
          <a:xfrm>
            <a:off x="733426" y="1085850"/>
            <a:ext cx="9115424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32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Овладеваяя</a:t>
            </a: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этим приёмом, дети обучаются составлению</a:t>
            </a:r>
          </a:p>
          <a:p>
            <a:pPr>
              <a:spcAft>
                <a:spcPts val="1200"/>
              </a:spcAft>
            </a:pP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-собственно </a:t>
            </a:r>
            <a:r>
              <a:rPr lang="ru-RU" sz="32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синквейну</a:t>
            </a: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пятистрочный</a:t>
            </a: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стих),</a:t>
            </a:r>
          </a:p>
          <a:p>
            <a:pPr>
              <a:spcAft>
                <a:spcPts val="1200"/>
              </a:spcAft>
            </a:pP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- </a:t>
            </a:r>
            <a:r>
              <a:rPr lang="ru-RU" sz="32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синквейну</a:t>
            </a: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как загадке,</a:t>
            </a:r>
          </a:p>
          <a:p>
            <a:pPr>
              <a:spcAft>
                <a:spcPts val="1200"/>
              </a:spcAft>
            </a:pP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-</a:t>
            </a:r>
            <a:r>
              <a:rPr lang="ru-RU" sz="32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синквейну</a:t>
            </a:r>
            <a:r>
              <a:rPr lang="ru-RU" sz="32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как опоре для связного рассказа.</a:t>
            </a:r>
            <a:endParaRPr lang="ru-RU" sz="18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6991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87DF1E6-62A3-4901-BED9-C3D9C1FA0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Практическая работа 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E42902A-C148-4B56-A90E-A44ACCB15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Задание 1.</a:t>
            </a:r>
            <a:r>
              <a:rPr lang="ru-RU" sz="28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Блиц –опрос.</a:t>
            </a:r>
          </a:p>
          <a:p>
            <a:r>
              <a:rPr lang="ru-RU" sz="2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Задание 2.  «</a:t>
            </a:r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Похожие слова»</a:t>
            </a:r>
          </a:p>
          <a:p>
            <a:r>
              <a:rPr lang="ru-RU" sz="2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Задание 3.</a:t>
            </a:r>
            <a:r>
              <a:rPr lang="ru-RU" sz="2800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«Синонимы»</a:t>
            </a:r>
            <a:endParaRPr lang="ru-RU" sz="28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Задание 4.</a:t>
            </a:r>
            <a:r>
              <a:rPr lang="ru-RU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"</a:t>
            </a:r>
            <a:r>
              <a:rPr lang="ru-RU" sz="28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Цепочка слов"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5621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0FF68E-7A47-4D84-B394-BB90A6D44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990724"/>
            <a:ext cx="8596668" cy="3324225"/>
          </a:xfrm>
        </p:spPr>
        <p:txBody>
          <a:bodyPr>
            <a:normAutofit/>
          </a:bodyPr>
          <a:lstStyle/>
          <a:p>
            <a:r>
              <a:rPr lang="ru-RU" dirty="0"/>
              <a:t>Уважаемые коллеги! Проводя работу по развитию словаря, мы способствуем тому, чтобы наши дети стали успешнее в своей жизни! </a:t>
            </a:r>
            <a:r>
              <a:rPr lang="ru-RU"/>
              <a:t>Успехов!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313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8334C9-BD55-4846-9B76-85A00C05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Признаки недостаточного словарного запаса (по </a:t>
            </a:r>
            <a:r>
              <a:rPr lang="ru-RU" sz="3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Косиновой</a:t>
            </a:r>
            <a:r>
              <a:rPr lang="ru-RU" sz="3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Е.М.)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1C141F9-D01C-4D56-8E82-4E7ADD02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4500"/>
            <a:ext cx="9771592" cy="4657725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Сужается объём понимания речи.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Нарушается развитие связной речи. Слова - это «кирпичики», из которых можно построить предложения и связные высказывания.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Отстаёт развитие словесно-логического мышления.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Отмечаются трудности в усвоении чтения: затруднено понимание прочитанного и прогнозирование.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Отмечается неумение применить правила русского языка на практике, т.к. ребёнок не может подобрать проверочное слово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Недостаток словарного запаса может затруднять понимание математических задач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540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CDC11F-AE25-4714-92B3-95D428437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Словарный запас-</a:t>
            </a:r>
            <a:br>
              <a:rPr lang="ru-RU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набор слов, выражений, понятий, которые человек понимает и использует в своей речи. </a:t>
            </a:r>
            <a:r>
              <a:rPr lang="ru-RU" sz="53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53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53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60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40F8C1A-5A57-4C14-8180-4A2695220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24125"/>
            <a:ext cx="8596668" cy="3517237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b="1" i="1" dirty="0">
                <a:solidFill>
                  <a:schemeClr val="accent1"/>
                </a:solidFill>
              </a:rPr>
              <a:t>Активный</a:t>
            </a:r>
            <a:r>
              <a:rPr lang="ru-RU" sz="2800" dirty="0">
                <a:solidFill>
                  <a:schemeClr val="accent1"/>
                </a:solidFill>
              </a:rPr>
              <a:t> словарный запас включает слова, которые используются в устной речи и письме.</a:t>
            </a:r>
          </a:p>
          <a:p>
            <a:endParaRPr lang="ru-RU" sz="2800" dirty="0">
              <a:solidFill>
                <a:schemeClr val="accent1"/>
              </a:solidFill>
            </a:endParaRPr>
          </a:p>
          <a:p>
            <a:r>
              <a:rPr lang="ru-RU" sz="2800" b="1" i="1" dirty="0">
                <a:solidFill>
                  <a:schemeClr val="accent1"/>
                </a:solidFill>
              </a:rPr>
              <a:t>Пассивный</a:t>
            </a:r>
            <a:r>
              <a:rPr lang="ru-RU" sz="2800" dirty="0">
                <a:solidFill>
                  <a:schemeClr val="accent1"/>
                </a:solidFill>
              </a:rPr>
              <a:t> словарный запас включает в себя слова, которые человек узнаёт при чтении и на слух, но не использует их сам в устной речи и письме.  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643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B31886-1584-4CB6-938E-F8335835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из «Примерной основной общеобразовательной программы дошкольного образования» 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D2E402E-19CA-4975-B63E-2ED31F7C4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24075"/>
            <a:ext cx="8596668" cy="391728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задача «Обогащение активного словаря» является частью речевого развития. </a:t>
            </a:r>
          </a:p>
          <a:p>
            <a:endParaRPr lang="ru-RU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содержании работы по образовательной области «Речевое развитие» один из пунктов является именно «Формирование словаря». </a:t>
            </a:r>
            <a:endParaRPr lang="en-US" sz="2800" dirty="0">
              <a:solidFill>
                <a:schemeClr val="accent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583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D924C5-FB20-4388-B8B9-38BADB83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52450"/>
            <a:ext cx="8596668" cy="89535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Задачи словарной работы</a:t>
            </a:r>
            <a:endParaRPr lang="en-US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93C27B0-7B0F-4DE9-AA76-BBAD3B6CF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33550"/>
            <a:ext cx="8838141" cy="4686301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1. Обогащение словаря новыми словами, усвоение детьми ранее неизвестных слов, а также новых значений ряда слов, уже имеющихся в их лексиконе</a:t>
            </a:r>
          </a:p>
          <a:p>
            <a:endParaRPr lang="ru-RU" sz="2800" b="1" dirty="0">
              <a:solidFill>
                <a:schemeClr val="accent1"/>
              </a:solidFill>
            </a:endParaRPr>
          </a:p>
          <a:p>
            <a:r>
              <a:rPr lang="ru-RU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2. Закрепление и уточнение словаря. </a:t>
            </a:r>
          </a:p>
          <a:p>
            <a:endParaRPr lang="ru-RU" sz="2800" b="1" dirty="0">
              <a:solidFill>
                <a:schemeClr val="accent1"/>
              </a:solidFill>
            </a:endParaRPr>
          </a:p>
          <a:p>
            <a:r>
              <a:rPr lang="ru-RU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3. Активизация словаря.</a:t>
            </a:r>
            <a:r>
              <a:rPr lang="ru-RU" sz="28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 </a:t>
            </a:r>
          </a:p>
          <a:p>
            <a:endParaRPr lang="ru-RU" sz="2800" dirty="0">
              <a:solidFill>
                <a:schemeClr val="accent1"/>
              </a:solidFill>
            </a:endParaRPr>
          </a:p>
          <a:p>
            <a:r>
              <a:rPr lang="ru-RU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4. Устранение из речи детей нелитературных слов (диалектных, просторечий, жаргонных). 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764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EB9819-2442-415A-A452-07A15066A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775"/>
            <a:ext cx="8596668" cy="142874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Изменения в содержании программы словарной работы </a:t>
            </a:r>
            <a:r>
              <a:rPr lang="ru-RU" sz="3200" dirty="0"/>
              <a:t>(в зависимости от возрастной группы)</a:t>
            </a:r>
            <a:endParaRPr lang="en-US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6BDFF2E-2E35-4972-AAE3-E7415D6FB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43149"/>
            <a:ext cx="8596668" cy="3952875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Расширение словаря ребенка на основе ознакомления с постепенно увеличивающимся кругом предметов и явлений.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Введение слов, обозначающих качества, свойства, отношения, на основе углубления знаний о предметах и явлениях окружающего мира.</a:t>
            </a:r>
          </a:p>
          <a:p>
            <a:r>
              <a:rPr lang="ru-RU" sz="2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Введение слов, обозначающих элементарные понятия, на основе различения и обобщения предметов по существенным признакам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25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278F6D-596D-4EBD-99C0-4A2A3B14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775"/>
            <a:ext cx="8596668" cy="144462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словаря по возрастным группам (По материалам программы «От рождения до школы») </a:t>
            </a:r>
            <a: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3A1F6EA-A2F4-493C-916D-D3E2E3712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38424"/>
            <a:ext cx="8596668" cy="3402937"/>
          </a:xfrm>
        </p:spPr>
        <p:txBody>
          <a:bodyPr/>
          <a:lstStyle/>
          <a:p>
            <a:r>
              <a:rPr lang="ru-RU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Вторая группа раннего возраста </a:t>
            </a:r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(от 2 до 3 лет)</a:t>
            </a:r>
          </a:p>
          <a:p>
            <a:r>
              <a:rPr lang="ru-RU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Младшая группа (от 3 до 4 лет)</a:t>
            </a:r>
            <a:endParaRPr lang="ru-RU" sz="24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Средняя группа (от 4 до 5 лет)</a:t>
            </a:r>
            <a:endParaRPr lang="ru-RU" sz="24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Старшая группа (от 5 до 6 лет)</a:t>
            </a:r>
            <a:endParaRPr lang="ru-RU" sz="24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Подготовительная к школе группа (от 6 до 7 лет)</a:t>
            </a:r>
            <a:endParaRPr lang="ru-RU" sz="24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025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27E8DA-116A-45C4-9FDE-D4BB93AE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и активизация словарного запаса происходит: </a:t>
            </a:r>
            <a:b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8B1EE03-5ABD-42C2-90CF-A8A580AE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105025" algn="l"/>
              </a:tabLst>
            </a:pPr>
            <a:r>
              <a:rPr lang="ru-RU" sz="26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1. В процессе бытовых и режимных моментов жизни ребёнка: для детей младшего и среднего дошкольного возраста.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105025" algn="l"/>
              </a:tabLst>
            </a:pPr>
            <a:r>
              <a:rPr lang="ru-RU" sz="26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С опорой на продуктивные виды деятельности ребёнка: рисование, лепка, аппликация, конструирование и т.д.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105025" algn="l"/>
              </a:tabLst>
            </a:pPr>
            <a:r>
              <a:rPr lang="ru-RU" sz="26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3. Чтение художественной литературы и ознакомление с окружающим миром.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105025" algn="l"/>
              </a:tabLst>
            </a:pPr>
            <a:r>
              <a:rPr lang="ru-RU" sz="26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4. В процессе специальных занятий.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903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C8CD66-159F-48FD-94C6-1CDC0E8FB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8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effectLst/>
                <a:ea typeface="Times New Roman" panose="02020603050405020304" pitchFamily="18" charset="0"/>
              </a:rPr>
              <a:t>Методы словарной работы: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3CBD4DC-09D9-4DFF-939B-25AAC285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438275"/>
            <a:ext cx="4185623" cy="1114426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методы накопления содержания детской реч</a:t>
            </a:r>
            <a:r>
              <a:rPr lang="ru-RU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ED86EB8-F55F-4D89-91F8-5AF25B77A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628901"/>
            <a:ext cx="4185623" cy="355282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методы непосредственного ознакомления с окружающим и обогащения словаря</a:t>
            </a:r>
          </a:p>
          <a:p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методы опосредованного ознакомления с окружающим и обогащение словаря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EC3720B5-E996-40F7-9FCE-4D5D1649B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438275"/>
            <a:ext cx="4185618" cy="119062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методы, направленные на закрепление и активизацию словаря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F066E89E-5B44-410B-A127-3DD4F76CA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78" y="2695574"/>
            <a:ext cx="4185617" cy="3552825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рассматривание игрушек, рассматривание картин с хорошо знакомым содержанием, дидактические игры, чтение художественных произведений, дидактические (словарные)  упражнения.</a:t>
            </a:r>
            <a:r>
              <a:rPr lang="ru-RU" sz="2400" b="1" kern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927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726</Words>
  <Application>Microsoft Office PowerPoint</Application>
  <PresentationFormat>Произвольный</PresentationFormat>
  <Paragraphs>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Семинар-практикум для воспитателей «Приёмы обогащения словарного запаса детей дошкольного возраста: традиционные и инновационные»</vt:lpstr>
      <vt:lpstr>Признаки недостаточного словарного запаса (по Косиновой Е.М.) </vt:lpstr>
      <vt:lpstr>Словарный запас- набор слов, выражений, понятий, которые человек понимает и использует в своей речи.   </vt:lpstr>
      <vt:lpstr> из «Примерной основной общеобразовательной программы дошкольного образования» </vt:lpstr>
      <vt:lpstr>Задачи словарной работы</vt:lpstr>
      <vt:lpstr>Изменения в содержании программы словарной работы (в зависимости от возрастной группы)</vt:lpstr>
      <vt:lpstr>Формирование словаря по возрастным группам (По материалам программы «От рождения до школы»)  </vt:lpstr>
      <vt:lpstr>Формирование и активизация словарного запаса происходит:  </vt:lpstr>
      <vt:lpstr>Методы словарной работы:  </vt:lpstr>
      <vt:lpstr>Овладение речью в онтогенезе</vt:lpstr>
      <vt:lpstr>Игры и упражнения для формирования и активизации словарного запаса. </vt:lpstr>
      <vt:lpstr>Метод дидактического синквейна</vt:lpstr>
      <vt:lpstr>Слайд 13</vt:lpstr>
      <vt:lpstr>Практическая работа </vt:lpstr>
      <vt:lpstr>Уважаемые коллеги! Проводя работу по развитию словаря, мы способствуем тому, чтобы наши дети стали успешнее в своей жизни!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для воспитателей «Приёмы обогащения словарного запаса детей дошкольного возраста»</dc:title>
  <dc:creator>Татьяна Сидоревич</dc:creator>
  <cp:lastModifiedBy>Асс</cp:lastModifiedBy>
  <cp:revision>15</cp:revision>
  <dcterms:created xsi:type="dcterms:W3CDTF">2022-01-26T10:53:44Z</dcterms:created>
  <dcterms:modified xsi:type="dcterms:W3CDTF">2022-02-08T07:00:08Z</dcterms:modified>
</cp:coreProperties>
</file>