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70" r:id="rId3"/>
    <p:sldId id="259" r:id="rId4"/>
    <p:sldId id="264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696" autoAdjust="0"/>
  </p:normalViewPr>
  <p:slideViewPr>
    <p:cSldViewPr>
      <p:cViewPr varScale="1">
        <p:scale>
          <a:sx n="77" d="100"/>
          <a:sy n="77" d="100"/>
        </p:scale>
        <p:origin x="-16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6.3539534120734903E-2"/>
          <c:y val="3.2343750000000018E-2"/>
          <c:w val="0.63062516404199509"/>
          <c:h val="0.6598516240157484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года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Алеша К.</c:v>
                </c:pt>
                <c:pt idx="1">
                  <c:v>Матвей И</c:v>
                </c:pt>
                <c:pt idx="2">
                  <c:v>Эвелина Г</c:v>
                </c:pt>
                <c:pt idx="3">
                  <c:v>Рома М.</c:v>
                </c:pt>
                <c:pt idx="4">
                  <c:v>Ульяна М.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конец года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Алеша К.</c:v>
                </c:pt>
                <c:pt idx="1">
                  <c:v>Матвей И</c:v>
                </c:pt>
                <c:pt idx="2">
                  <c:v>Эвелина Г</c:v>
                </c:pt>
                <c:pt idx="3">
                  <c:v>Рома М.</c:v>
                </c:pt>
                <c:pt idx="4">
                  <c:v>Ульяна М.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</c:v>
                </c:pt>
                <c:pt idx="1">
                  <c:v>4</c:v>
                </c:pt>
                <c:pt idx="2">
                  <c:v>5</c:v>
                </c:pt>
                <c:pt idx="3">
                  <c:v>4</c:v>
                </c:pt>
                <c:pt idx="4">
                  <c:v>3</c:v>
                </c:pt>
              </c:numCache>
            </c:numRef>
          </c:val>
        </c:ser>
        <c:axId val="65730432"/>
        <c:axId val="77216000"/>
      </c:barChart>
      <c:catAx>
        <c:axId val="65730432"/>
        <c:scaling>
          <c:orientation val="minMax"/>
        </c:scaling>
        <c:axPos val="b"/>
        <c:tickLblPos val="nextTo"/>
        <c:crossAx val="77216000"/>
        <c:crosses val="autoZero"/>
        <c:auto val="1"/>
        <c:lblAlgn val="ctr"/>
        <c:lblOffset val="100"/>
      </c:catAx>
      <c:valAx>
        <c:axId val="77216000"/>
        <c:scaling>
          <c:orientation val="minMax"/>
        </c:scaling>
        <c:axPos val="l"/>
        <c:majorGridlines/>
        <c:numFmt formatCode="General" sourceLinked="1"/>
        <c:tickLblPos val="nextTo"/>
        <c:crossAx val="657304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560954240951859"/>
          <c:y val="0.37009867261125595"/>
          <c:w val="0.2643904575904823"/>
          <c:h val="0.29013503330547818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6.3539534120734903E-2"/>
          <c:y val="3.2343750000000011E-2"/>
          <c:w val="0.63062516404199531"/>
          <c:h val="0.6598516240157488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года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Алеша К.</c:v>
                </c:pt>
                <c:pt idx="1">
                  <c:v>Матвей И</c:v>
                </c:pt>
                <c:pt idx="2">
                  <c:v>Эвелина Г</c:v>
                </c:pt>
                <c:pt idx="3">
                  <c:v>Рома М.</c:v>
                </c:pt>
                <c:pt idx="4">
                  <c:v>Ульяна М.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конец года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Алеша К.</c:v>
                </c:pt>
                <c:pt idx="1">
                  <c:v>Матвей И</c:v>
                </c:pt>
                <c:pt idx="2">
                  <c:v>Эвелина Г</c:v>
                </c:pt>
                <c:pt idx="3">
                  <c:v>Рома М.</c:v>
                </c:pt>
                <c:pt idx="4">
                  <c:v>Ульяна М.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</c:numCache>
            </c:numRef>
          </c:val>
        </c:ser>
        <c:axId val="64756352"/>
        <c:axId val="64790912"/>
      </c:barChart>
      <c:catAx>
        <c:axId val="64756352"/>
        <c:scaling>
          <c:orientation val="minMax"/>
        </c:scaling>
        <c:axPos val="b"/>
        <c:tickLblPos val="nextTo"/>
        <c:crossAx val="64790912"/>
        <c:crosses val="autoZero"/>
        <c:auto val="1"/>
        <c:lblAlgn val="ctr"/>
        <c:lblOffset val="100"/>
      </c:catAx>
      <c:valAx>
        <c:axId val="64790912"/>
        <c:scaling>
          <c:orientation val="minMax"/>
        </c:scaling>
        <c:axPos val="l"/>
        <c:majorGridlines/>
        <c:numFmt formatCode="General" sourceLinked="1"/>
        <c:tickLblPos val="nextTo"/>
        <c:crossAx val="647563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560954240951915"/>
          <c:y val="0.37009867261125606"/>
          <c:w val="0.2643904575904823"/>
          <c:h val="0.29013503330547818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93137F-7A93-4177-8C0B-F892C7869DD3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7CB18-3996-4B49-AC78-41C3284090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7CB18-3996-4B49-AC78-41C32840908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7CB18-3996-4B49-AC78-41C32840908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7CB18-3996-4B49-AC78-41C32840908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7CB18-3996-4B49-AC78-41C32840908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7BCE203-19FD-4104-B5FC-06B034024D01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EB3BCCE-9DD7-4F6C-A57A-F9A73A968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E203-19FD-4104-B5FC-06B034024D01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3BCCE-9DD7-4F6C-A57A-F9A73A968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E203-19FD-4104-B5FC-06B034024D01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3BCCE-9DD7-4F6C-A57A-F9A73A968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7BCE203-19FD-4104-B5FC-06B034024D01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EB3BCCE-9DD7-4F6C-A57A-F9A73A968F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7BCE203-19FD-4104-B5FC-06B034024D01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EB3BCCE-9DD7-4F6C-A57A-F9A73A968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E203-19FD-4104-B5FC-06B034024D01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3BCCE-9DD7-4F6C-A57A-F9A73A968F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E203-19FD-4104-B5FC-06B034024D01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3BCCE-9DD7-4F6C-A57A-F9A73A968F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7BCE203-19FD-4104-B5FC-06B034024D01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EB3BCCE-9DD7-4F6C-A57A-F9A73A968F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E203-19FD-4104-B5FC-06B034024D01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3BCCE-9DD7-4F6C-A57A-F9A73A968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7BCE203-19FD-4104-B5FC-06B034024D01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EB3BCCE-9DD7-4F6C-A57A-F9A73A968F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7BCE203-19FD-4104-B5FC-06B034024D01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EB3BCCE-9DD7-4F6C-A57A-F9A73A968F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7BCE203-19FD-4104-B5FC-06B034024D01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EB3BCCE-9DD7-4F6C-A57A-F9A73A968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548680"/>
            <a:ext cx="6172200" cy="3744416"/>
          </a:xfrm>
        </p:spPr>
        <p:txBody>
          <a:bodyPr>
            <a:normAutofit/>
          </a:bodyPr>
          <a:lstStyle/>
          <a:p>
            <a:r>
              <a:rPr lang="ru-RU" dirty="0" smtClean="0"/>
              <a:t>Отчет по самообразованию </a:t>
            </a:r>
            <a:br>
              <a:rPr lang="ru-RU" dirty="0" smtClean="0"/>
            </a:br>
            <a:r>
              <a:rPr lang="ru-RU" dirty="0" smtClean="0"/>
              <a:t>тема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b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 «Развитие артикуляционного </a:t>
            </a:r>
            <a:r>
              <a:rPr lang="ru-RU" sz="3200" dirty="0" err="1" smtClean="0">
                <a:solidFill>
                  <a:schemeClr val="accent6">
                    <a:lumMod val="75000"/>
                  </a:schemeClr>
                </a:solidFill>
              </a:rPr>
              <a:t>праксиса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 у детей с нарушениями речи посредством технологии </a:t>
            </a:r>
            <a:r>
              <a:rPr lang="ru-RU" sz="3200" dirty="0" err="1" smtClean="0">
                <a:solidFill>
                  <a:schemeClr val="accent6">
                    <a:lumMod val="75000"/>
                  </a:schemeClr>
                </a:solidFill>
              </a:rPr>
              <a:t>биоэнергопластики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»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5003322"/>
            <a:ext cx="4174232" cy="1371600"/>
          </a:xfrm>
        </p:spPr>
        <p:txBody>
          <a:bodyPr/>
          <a:lstStyle/>
          <a:p>
            <a:r>
              <a:rPr lang="ru-RU" dirty="0" smtClean="0"/>
              <a:t>Подготовила </a:t>
            </a:r>
          </a:p>
          <a:p>
            <a:r>
              <a:rPr lang="ru-RU" dirty="0" smtClean="0"/>
              <a:t>учитель-логопед Сидоревич Т.Ф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467600" cy="792088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Диагностика и анализ  результатов работы</a:t>
            </a:r>
            <a:br>
              <a:rPr lang="ru-RU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endParaRPr lang="ru-RU" sz="2400" b="1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3657600" cy="4543400"/>
          </a:xfrm>
        </p:spPr>
        <p:txBody>
          <a:bodyPr/>
          <a:lstStyle/>
          <a:p>
            <a:pPr>
              <a:buNone/>
            </a:pPr>
            <a:endParaRPr lang="ru-RU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83568" y="126876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Артикуляционная моторика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860033" y="1268760"/>
            <a:ext cx="3103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</a:rPr>
              <a:t>Звукопроизношение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179512" y="1844824"/>
          <a:ext cx="4104456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Содержимое 19"/>
          <p:cNvGraphicFramePr>
            <a:graphicFrameLocks noGrp="1"/>
          </p:cNvGraphicFramePr>
          <p:nvPr>
            <p:ph sz="quarter" idx="2"/>
          </p:nvPr>
        </p:nvGraphicFramePr>
        <p:xfrm>
          <a:off x="4283968" y="1988840"/>
          <a:ext cx="4334073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467600" cy="792088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Диагностика и анализ  результатов работы</a:t>
            </a:r>
            <a:br>
              <a:rPr lang="ru-RU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endParaRPr lang="ru-RU" sz="2400" b="1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908720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Участие детей в олимпиадах и конкурсах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56792"/>
            <a:ext cx="2294295" cy="3158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3833664"/>
            <a:ext cx="2197233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1556792"/>
            <a:ext cx="2346103" cy="3358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1052736"/>
            <a:ext cx="2364573" cy="3531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3284984"/>
            <a:ext cx="2088232" cy="2874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467600" cy="792088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Диагностика и анализ  результатов работы</a:t>
            </a:r>
            <a:br>
              <a:rPr lang="ru-RU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endParaRPr lang="ru-RU" sz="2400" b="1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908720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/>
              <a:t>Итоговый «Праздник здоровья и правильной речи»</a:t>
            </a:r>
            <a:endParaRPr lang="ru-RU" sz="2000" i="1" dirty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00808"/>
            <a:ext cx="641905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064896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Литература:</a:t>
            </a:r>
            <a:endParaRPr lang="ru-RU" dirty="0" smtClean="0"/>
          </a:p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1600" dirty="0" smtClean="0"/>
              <a:t>1.Бушлякова Р.Г. « Артикуляционная гимнастика с </a:t>
            </a:r>
            <a:r>
              <a:rPr lang="ru-RU" sz="1600" dirty="0" err="1" smtClean="0"/>
              <a:t>биоэнергопластикой</a:t>
            </a:r>
            <a:r>
              <a:rPr lang="ru-RU" sz="1600" dirty="0" smtClean="0"/>
              <a:t>»</a:t>
            </a:r>
            <a:br>
              <a:rPr lang="ru-RU" sz="1600" dirty="0" smtClean="0"/>
            </a:br>
            <a:r>
              <a:rPr lang="ru-RU" sz="1600" dirty="0" smtClean="0"/>
              <a:t>Санкт – Петербург «Детство – Пресс», 2011</a:t>
            </a:r>
          </a:p>
          <a:p>
            <a:r>
              <a:rPr lang="ru-RU" sz="1600" dirty="0" smtClean="0"/>
              <a:t>2.БуденнаяТ.В. Логопедическая гимнастика, СП.,2009</a:t>
            </a:r>
          </a:p>
          <a:p>
            <a:r>
              <a:rPr lang="ru-RU" sz="1600" dirty="0" smtClean="0"/>
              <a:t>3.Коноваленко С.В., Кременецкая М.И.Развитие психофизической базы речи у детей</a:t>
            </a:r>
            <a:br>
              <a:rPr lang="ru-RU" sz="1600" dirty="0" smtClean="0"/>
            </a:br>
            <a:r>
              <a:rPr lang="ru-RU" sz="1600" dirty="0" smtClean="0"/>
              <a:t>с нарушениями в развитии</a:t>
            </a:r>
            <a:br>
              <a:rPr lang="ru-RU" sz="1600" dirty="0" smtClean="0"/>
            </a:br>
            <a:r>
              <a:rPr lang="ru-RU" sz="1600" dirty="0" smtClean="0"/>
              <a:t>4.Крупенчук О.И. Научите меня говорить правильно. М, 2011</a:t>
            </a:r>
            <a:br>
              <a:rPr lang="ru-RU" sz="1600" dirty="0" smtClean="0"/>
            </a:br>
            <a:r>
              <a:rPr lang="ru-RU" sz="1600" dirty="0" smtClean="0"/>
              <a:t>5. Лопухина И.С. Логопедия. 550 занимательных упражнений для развития речи; </a:t>
            </a:r>
            <a:br>
              <a:rPr lang="ru-RU" sz="1600" dirty="0" smtClean="0"/>
            </a:br>
            <a:r>
              <a:rPr lang="ru-RU" sz="1600" dirty="0" smtClean="0"/>
              <a:t>6. </a:t>
            </a:r>
            <a:r>
              <a:rPr lang="ru-RU" sz="1600" dirty="0" err="1" smtClean="0"/>
              <a:t>Нищева</a:t>
            </a:r>
            <a:r>
              <a:rPr lang="ru-RU" sz="1600" dirty="0" smtClean="0"/>
              <a:t> Н.В» Картинки и тексты для автоматизации звуков разных групп»; </a:t>
            </a:r>
            <a:br>
              <a:rPr lang="ru-RU" sz="1600" dirty="0" smtClean="0"/>
            </a:br>
            <a:r>
              <a:rPr lang="ru-RU" sz="1600" dirty="0" smtClean="0"/>
              <a:t>Тетради – тренажеры «С –Ш – З – Ж»; « Л, Л мягкий» </a:t>
            </a:r>
            <a:br>
              <a:rPr lang="ru-RU" sz="1600" dirty="0" smtClean="0"/>
            </a:br>
            <a:r>
              <a:rPr lang="ru-RU" sz="1600" dirty="0" smtClean="0"/>
              <a:t>« Р, Р мягкий» для автоматизации и произношения звуков</a:t>
            </a:r>
            <a:br>
              <a:rPr lang="ru-RU" sz="1600" dirty="0" smtClean="0"/>
            </a:br>
            <a:r>
              <a:rPr lang="ru-RU" sz="1600" dirty="0" err="1" smtClean="0"/>
              <a:t>изд</a:t>
            </a:r>
            <a:r>
              <a:rPr lang="ru-RU" sz="1600" dirty="0" smtClean="0"/>
              <a:t> – во « Детство – Пресс», 2016 </a:t>
            </a:r>
            <a:br>
              <a:rPr lang="ru-RU" sz="1600" dirty="0" smtClean="0"/>
            </a:br>
            <a:r>
              <a:rPr lang="ru-RU" sz="1600" dirty="0" smtClean="0"/>
              <a:t>7.Сековец Л.С. «Изучение особенностей психофизического развития в системе дошкольных и школьных образовательных учреждений» Н.Н ,2009 год</a:t>
            </a:r>
            <a:br>
              <a:rPr lang="ru-RU" sz="1600" dirty="0" smtClean="0"/>
            </a:br>
            <a:r>
              <a:rPr lang="ru-RU" sz="1600" dirty="0" smtClean="0"/>
              <a:t>8. Степанова Е. Л. « Стихи для автоматизации звуков у детей 4 – 6 лет</a:t>
            </a:r>
            <a:br>
              <a:rPr lang="ru-RU" sz="1600" dirty="0" smtClean="0"/>
            </a:br>
            <a:r>
              <a:rPr lang="ru-RU" sz="1600" dirty="0" smtClean="0"/>
              <a:t>( речевой материал для работы с дошкольниками </a:t>
            </a:r>
            <a:br>
              <a:rPr lang="ru-RU" sz="1600" dirty="0" smtClean="0"/>
            </a:br>
            <a:r>
              <a:rPr lang="ru-RU" sz="1600" dirty="0" smtClean="0"/>
              <a:t>с нарушением звукопроизношения –</a:t>
            </a:r>
            <a:br>
              <a:rPr lang="ru-RU" sz="1600" dirty="0" smtClean="0"/>
            </a:br>
            <a:r>
              <a:rPr lang="ru-RU" sz="1600" dirty="0" smtClean="0"/>
              <a:t>свистящие, шипящие , сонорные), </a:t>
            </a:r>
            <a:r>
              <a:rPr lang="ru-RU" sz="1600" dirty="0" err="1" smtClean="0"/>
              <a:t>изд</a:t>
            </a:r>
            <a:r>
              <a:rPr lang="ru-RU" sz="1600" dirty="0" smtClean="0"/>
              <a:t> – во «Гном» 2014</a:t>
            </a:r>
          </a:p>
          <a:p>
            <a:r>
              <a:rPr lang="ru-RU" sz="1600" dirty="0" smtClean="0"/>
              <a:t>9.Цвынтарный В.В.Играем пальчиками и развиваем речь. СПб,1997</a:t>
            </a:r>
            <a:br>
              <a:rPr lang="ru-RU" sz="1600" dirty="0" smtClean="0"/>
            </a:br>
            <a:r>
              <a:rPr lang="ru-RU" sz="1600" dirty="0" smtClean="0"/>
              <a:t>10.ЧетверушкинаН.С. Слоговая структура слова: система коррекционных упражнений </a:t>
            </a:r>
            <a:br>
              <a:rPr lang="ru-RU" sz="1600" dirty="0" smtClean="0"/>
            </a:br>
            <a:r>
              <a:rPr lang="ru-RU" sz="1600" dirty="0" smtClean="0"/>
              <a:t>для детей 5 – 7 лет - М Гном, 2001</a:t>
            </a:r>
          </a:p>
          <a:p>
            <a:r>
              <a:rPr lang="ru-RU" sz="1600" dirty="0" smtClean="0"/>
              <a:t>11. </a:t>
            </a:r>
            <a:r>
              <a:rPr lang="ru-RU" sz="1600" dirty="0" err="1" smtClean="0"/>
              <a:t>Ястребова</a:t>
            </a:r>
            <a:r>
              <a:rPr lang="ru-RU" sz="1600" dirty="0" smtClean="0"/>
              <a:t> А.В., Лазаренко О.И. Хочу в школу. – М., 1999. 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88640"/>
            <a:ext cx="7272808" cy="666936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Цель:</a:t>
            </a:r>
            <a:r>
              <a:rPr lang="ru-RU" sz="2000" dirty="0" smtClean="0"/>
              <a:t> развитие координации артикуляционного аппарата и мелкой моторики пальцев рук; активизация памяти, произвольного </a:t>
            </a:r>
            <a:r>
              <a:rPr lang="ru-RU" sz="2000" dirty="0" smtClean="0"/>
              <a:t>внимания,   активизация </a:t>
            </a:r>
            <a:r>
              <a:rPr lang="ru-RU" sz="2000" dirty="0" smtClean="0"/>
              <a:t>межполушарных взаимосвязей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3100" dirty="0" smtClean="0"/>
              <a:t>Задачи:</a:t>
            </a:r>
            <a:r>
              <a:rPr lang="ru-RU" sz="2000" dirty="0" smtClean="0"/>
              <a:t>1) Исследовать понятие «</a:t>
            </a:r>
            <a:r>
              <a:rPr lang="ru-RU" sz="2000" dirty="0" err="1" smtClean="0"/>
              <a:t>биоэнергопластика</a:t>
            </a:r>
            <a:r>
              <a:rPr lang="ru-RU" sz="2000" dirty="0" smtClean="0"/>
              <a:t> », определить отличия и связи </a:t>
            </a:r>
            <a:r>
              <a:rPr lang="ru-RU" sz="2000" dirty="0" smtClean="0"/>
              <a:t>с  артикуляционной </a:t>
            </a:r>
            <a:r>
              <a:rPr lang="ru-RU" sz="2000" dirty="0" smtClean="0"/>
              <a:t>гимнастикой и </a:t>
            </a:r>
            <a:r>
              <a:rPr lang="ru-RU" sz="2000" dirty="0" err="1" smtClean="0"/>
              <a:t>кинезиологией</a:t>
            </a:r>
            <a:r>
              <a:rPr lang="ru-RU" sz="2000" dirty="0" smtClean="0"/>
              <a:t>;</a:t>
            </a:r>
            <a:br>
              <a:rPr lang="ru-RU" sz="2000" dirty="0" smtClean="0"/>
            </a:br>
            <a:r>
              <a:rPr lang="ru-RU" sz="2000" dirty="0" smtClean="0"/>
              <a:t>2)Обобщить </a:t>
            </a:r>
            <a:r>
              <a:rPr lang="ru-RU" sz="2000" dirty="0" smtClean="0"/>
              <a:t>рекомендации различных ученых в области </a:t>
            </a:r>
            <a:r>
              <a:rPr lang="ru-RU" sz="2000" dirty="0" err="1" smtClean="0"/>
              <a:t>биоэнергопластики</a:t>
            </a:r>
            <a:r>
              <a:rPr lang="ru-RU" sz="2000" dirty="0" smtClean="0"/>
              <a:t>    в </a:t>
            </a:r>
            <a:r>
              <a:rPr lang="ru-RU" sz="2000" dirty="0" smtClean="0"/>
              <a:t>коррекции речевых нарушений.</a:t>
            </a:r>
            <a:br>
              <a:rPr lang="ru-RU" sz="2000" dirty="0" smtClean="0"/>
            </a:br>
            <a:r>
              <a:rPr lang="ru-RU" sz="2000" dirty="0" smtClean="0"/>
              <a:t>Выявить и проанализировать необходимость использования данного метода в коррекционной работе;</a:t>
            </a:r>
            <a:br>
              <a:rPr lang="ru-RU" sz="2000" dirty="0" smtClean="0"/>
            </a:br>
            <a:r>
              <a:rPr lang="ru-RU" sz="2000" dirty="0" smtClean="0"/>
              <a:t>3) Создать условия для проведения коррекционных занятий, </a:t>
            </a:r>
            <a:r>
              <a:rPr lang="ru-RU" sz="2000" dirty="0" smtClean="0"/>
              <a:t>адаптировать  упражнения </a:t>
            </a:r>
            <a:r>
              <a:rPr lang="ru-RU" sz="2000" dirty="0" err="1" smtClean="0"/>
              <a:t>биоэнергопластики</a:t>
            </a:r>
            <a:r>
              <a:rPr lang="ru-RU" sz="2000" dirty="0" smtClean="0"/>
              <a:t> </a:t>
            </a:r>
            <a:r>
              <a:rPr lang="ru-RU" sz="2000" dirty="0" smtClean="0"/>
              <a:t>к индивидуальным особенностям детей </a:t>
            </a:r>
            <a:r>
              <a:rPr lang="ru-RU" sz="2000" dirty="0" smtClean="0"/>
              <a:t>со  сложными </a:t>
            </a:r>
            <a:r>
              <a:rPr lang="ru-RU" sz="2000" dirty="0" smtClean="0"/>
              <a:t>речевыми нарушениями (сложная </a:t>
            </a:r>
            <a:r>
              <a:rPr lang="ru-RU" sz="2000" dirty="0" err="1" smtClean="0"/>
              <a:t>дислалия</a:t>
            </a:r>
            <a:r>
              <a:rPr lang="ru-RU" sz="2000" dirty="0" smtClean="0"/>
              <a:t>, стертая дизартрия);</a:t>
            </a:r>
            <a:br>
              <a:rPr lang="ru-RU" sz="2000" dirty="0" smtClean="0"/>
            </a:br>
            <a:r>
              <a:rPr lang="ru-RU" sz="2000" dirty="0" smtClean="0"/>
              <a:t>4) Привлечь воспитателей и родителей </a:t>
            </a:r>
            <a:r>
              <a:rPr lang="ru-RU" sz="2000" dirty="0" smtClean="0"/>
              <a:t>к </a:t>
            </a:r>
            <a:r>
              <a:rPr lang="ru-RU" sz="2000" dirty="0" smtClean="0"/>
              <a:t>работе по применению</a:t>
            </a:r>
            <a:br>
              <a:rPr lang="ru-RU" sz="2000" dirty="0" smtClean="0"/>
            </a:br>
            <a:r>
              <a:rPr lang="ru-RU" sz="2000" dirty="0" smtClean="0"/>
              <a:t>данного метода;</a:t>
            </a:r>
            <a:br>
              <a:rPr lang="ru-RU" sz="2000" dirty="0" smtClean="0"/>
            </a:br>
            <a:r>
              <a:rPr lang="ru-RU" sz="2000" dirty="0" smtClean="0"/>
              <a:t>5) Проанализировать результативность работы.</a:t>
            </a:r>
            <a:br>
              <a:rPr lang="ru-RU" sz="2000" dirty="0" smtClean="0"/>
            </a:br>
            <a:r>
              <a:rPr lang="ru-RU" sz="2000" dirty="0" smtClean="0"/>
              <a:t>6) Пополнить развивающую среду кабинета.</a:t>
            </a:r>
            <a:r>
              <a:rPr lang="ru-RU" sz="2000" b="0" dirty="0" smtClean="0"/>
              <a:t/>
            </a:r>
            <a:br>
              <a:rPr lang="ru-RU" sz="2000" b="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6309320"/>
            <a:ext cx="4174232" cy="65602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/>
              <a:t>Изучение научной, методической литературы, анализ и обобщение теоретических знаний</a:t>
            </a:r>
            <a:endParaRPr lang="ru-RU" sz="2400" b="1" i="1" dirty="0"/>
          </a:p>
        </p:txBody>
      </p:sp>
      <p:pic>
        <p:nvPicPr>
          <p:cNvPr id="5" name="Содержимое 4" descr="https://img-gorod.ru/web/230/2307541/jpg/2307541_detail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14" y="1600200"/>
            <a:ext cx="313957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s://i32.fastpic.ru/big/2012/0403/77/862f2ee176d79933090c06b964782777.jpg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700808"/>
            <a:ext cx="331236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Изучение научной, методической литературы, анализ и обобщение теоретических знаний</a:t>
            </a:r>
            <a:endParaRPr lang="ru-RU" sz="2400" b="1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772816"/>
            <a:ext cx="468052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970784" cy="4572000"/>
          </a:xfrm>
        </p:spPr>
        <p:txBody>
          <a:bodyPr/>
          <a:lstStyle/>
          <a:p>
            <a:r>
              <a:rPr lang="ru-RU" i="1" dirty="0" smtClean="0"/>
              <a:t>Прохождение курсов повышения квалификации</a:t>
            </a:r>
          </a:p>
          <a:p>
            <a:pPr>
              <a:buNone/>
            </a:pPr>
            <a:r>
              <a:rPr lang="ru-RU" i="1" dirty="0" smtClean="0"/>
              <a:t>«Диагностика, коррекция и профилактика нарушений речи у детей на основе нейропсихологического подхода»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7467600" cy="16421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Изучение научной, методической литературы, анализ и обобщение теоретических знаний</a:t>
            </a: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700" b="1" i="1" dirty="0" smtClean="0">
                <a:solidFill>
                  <a:schemeClr val="accent6">
                    <a:lumMod val="50000"/>
                  </a:schemeClr>
                </a:solidFill>
              </a:rPr>
              <a:t>Консультация  – тренинг для родителей  «Заставим язычок трудиться</a:t>
            </a: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  <a:br>
              <a:rPr lang="ru-RU" sz="27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endParaRPr lang="ru-RU" sz="2400" b="1" i="1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457200" y="1916832"/>
            <a:ext cx="3657600" cy="4255368"/>
          </a:xfrm>
        </p:spPr>
        <p:txBody>
          <a:bodyPr/>
          <a:lstStyle/>
          <a:p>
            <a:endParaRPr lang="ru-RU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9" name="Рисунок 8" descr="C:\Users\Асс\Desktop\тренинг Заставим язычок\IMG_20181030_17152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32856"/>
            <a:ext cx="4032447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9" descr="C:\Users\Асс\Pictures\2019-03-14 дипл март\Image.jpg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844824"/>
            <a:ext cx="3092029" cy="425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467600" cy="20882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Изучение научной, методической литературы, анализ и обобщение теоретических знаний</a:t>
            </a: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700" b="1" i="1" dirty="0" smtClean="0">
                <a:solidFill>
                  <a:schemeClr val="accent6">
                    <a:lumMod val="50000"/>
                  </a:schemeClr>
                </a:solidFill>
              </a:rPr>
              <a:t>Консультация  для воспитателей «Артикуляционная гимнастика с использованием </a:t>
            </a:r>
            <a:r>
              <a:rPr lang="ru-RU" sz="2700" b="1" i="1" dirty="0" err="1" smtClean="0">
                <a:solidFill>
                  <a:schemeClr val="accent6">
                    <a:lumMod val="50000"/>
                  </a:schemeClr>
                </a:solidFill>
              </a:rPr>
              <a:t>биоэнергопластики</a:t>
            </a:r>
            <a:r>
              <a:rPr lang="ru-RU" sz="2700" b="1" i="1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  <a:r>
              <a:rPr lang="ru-RU" sz="2400" b="1" i="1" dirty="0" smtClean="0"/>
              <a:t/>
            </a:r>
            <a:br>
              <a:rPr lang="ru-RU" sz="2400" b="1" i="1" dirty="0" smtClean="0"/>
            </a:br>
            <a:endParaRPr lang="ru-RU" sz="2400" b="1" i="1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457200" y="1916832"/>
            <a:ext cx="3657600" cy="4255368"/>
          </a:xfrm>
        </p:spPr>
        <p:txBody>
          <a:bodyPr/>
          <a:lstStyle/>
          <a:p>
            <a:endParaRPr lang="ru-RU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" name="Рисунок 7" descr="E:\консультация декабрь 2018\Новая папка\P107094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432048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73016"/>
            <a:ext cx="4104456" cy="3078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467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Внедрение в практику полученных знаний  </a:t>
            </a:r>
            <a:br>
              <a:rPr lang="ru-RU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endParaRPr lang="ru-RU" sz="2400" b="1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3657600" cy="4687416"/>
          </a:xfrm>
        </p:spPr>
        <p:txBody>
          <a:bodyPr/>
          <a:lstStyle/>
          <a:p>
            <a:endParaRPr lang="ru-RU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47664" y="692697"/>
            <a:ext cx="4752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/>
              <a:t>Использование  технологии  на  ежедневных коррекционных занятиях.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1377" r="3614" b="1538"/>
          <a:stretch>
            <a:fillRect/>
          </a:stretch>
        </p:blipFill>
        <p:spPr bwMode="auto">
          <a:xfrm>
            <a:off x="323528" y="2204864"/>
            <a:ext cx="388843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>
          <a:xfrm flipH="1">
            <a:off x="7927848" y="1600200"/>
            <a:ext cx="244552" cy="4572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" name="Рисунок 10" descr="E:\P109066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204864"/>
            <a:ext cx="432048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8914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  <a:t>Внедрение в практику полученных знаний  </a:t>
            </a:r>
            <a:b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sz="2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3657600" cy="4687416"/>
          </a:xfrm>
        </p:spPr>
        <p:txBody>
          <a:bodyPr/>
          <a:lstStyle/>
          <a:p>
            <a:endParaRPr lang="ru-RU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1052737"/>
            <a:ext cx="3744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Создание театра «Волшебные перчатки» при участии родителей</a:t>
            </a:r>
            <a:endParaRPr lang="ru-RU" dirty="0"/>
          </a:p>
        </p:txBody>
      </p:sp>
      <p:pic>
        <p:nvPicPr>
          <p:cNvPr id="8" name="Рисунок 7" descr="C:\Users\Асс\AppData\Local\Microsoft\Windows\Temporary Internet Files\Content.Word\IMG_20190523_1337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132856"/>
            <a:ext cx="360040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Содержимое 11" descr="C:\Users\Асс\AppData\Local\Microsoft\Windows\Temporary Internet Files\Content.Word\IMG_20190523_134128.jpg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132856"/>
            <a:ext cx="3657600" cy="4396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4067944" y="112474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Создание картотеки артикуляционных упражнений с использованием </a:t>
            </a:r>
            <a:r>
              <a:rPr lang="ru-RU" dirty="0" err="1" smtClean="0"/>
              <a:t>биоэнергопластики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9087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Внедрение в практику полученных знаний  </a:t>
            </a:r>
            <a:br>
              <a:rPr lang="ru-RU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endParaRPr lang="ru-RU" sz="2400" b="1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3657600" cy="4687416"/>
          </a:xfrm>
        </p:spPr>
        <p:txBody>
          <a:bodyPr/>
          <a:lstStyle/>
          <a:p>
            <a:endParaRPr lang="ru-RU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548681"/>
            <a:ext cx="77768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/>
              <a:t>Открытое занятие</a:t>
            </a:r>
          </a:p>
          <a:p>
            <a:pPr algn="ctr"/>
            <a:r>
              <a:rPr lang="ru-RU" sz="2400" i="1" dirty="0" smtClean="0"/>
              <a:t> </a:t>
            </a:r>
            <a:r>
              <a:rPr lang="ru-RU" sz="2000" i="1" dirty="0" smtClean="0"/>
              <a:t>Индивидуальная НОД с использованием </a:t>
            </a:r>
            <a:r>
              <a:rPr lang="ru-RU" sz="2000" i="1" dirty="0" err="1" smtClean="0"/>
              <a:t>биоэнергопластики</a:t>
            </a:r>
            <a:endParaRPr lang="ru-RU" sz="2000" i="1" dirty="0" smtClean="0"/>
          </a:p>
          <a:p>
            <a:pPr algn="ctr"/>
            <a:r>
              <a:rPr lang="ru-RU" sz="2000" i="1" dirty="0" smtClean="0"/>
              <a:t>«В гостях у белки. Автоматизация автоматизации звука Л в слогах, словах, предложениях и связной речи»</a:t>
            </a:r>
          </a:p>
          <a:p>
            <a:pPr algn="ctr"/>
            <a:r>
              <a:rPr lang="ru-RU" sz="2000" i="1" dirty="0" smtClean="0"/>
              <a:t> </a:t>
            </a:r>
          </a:p>
          <a:p>
            <a:pPr algn="ctr"/>
            <a:endParaRPr lang="ru-RU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988840"/>
            <a:ext cx="432048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C:\Users\Асс\Pictures\2019-04-14 сертиф\Imag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988840"/>
            <a:ext cx="324036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313</TotalTime>
  <Words>124</Words>
  <Application>Microsoft Office PowerPoint</Application>
  <PresentationFormat>Экран (4:3)</PresentationFormat>
  <Paragraphs>50</Paragraphs>
  <Slides>13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Отчет по самообразованию  тема:  «Развитие артикуляционного праксиса у детей с нарушениями речи посредством технологии биоэнергопластики»</vt:lpstr>
      <vt:lpstr>Цель: развитие координации артикуляционного аппарата и мелкой моторики пальцев рук; активизация памяти, произвольного внимания,   активизация межполушарных взаимосвязей. Задачи:1) Исследовать понятие «биоэнергопластика », определить отличия и связи с  артикуляционной гимнастикой и кинезиологией; 2)Обобщить рекомендации различных ученых в области биоэнергопластики    в коррекции речевых нарушений. Выявить и проанализировать необходимость использования данного метода в коррекционной работе; 3) Создать условия для проведения коррекционных занятий, адаптировать  упражнения биоэнергопластики к индивидуальным особенностям детей со  сложными речевыми нарушениями (сложная дислалия, стертая дизартрия); 4) Привлечь воспитателей и родителей к работе по применению данного метода; 5) Проанализировать результативность работы. 6) Пополнить развивающую среду кабинета.  </vt:lpstr>
      <vt:lpstr>Изучение научной, методической литературы, анализ и обобщение теоретических знаний</vt:lpstr>
      <vt:lpstr>Изучение научной, методической литературы, анализ и обобщение теоретических знаний</vt:lpstr>
      <vt:lpstr>    Изучение научной, методической литературы, анализ и обобщение теоретических знаний Консультация  – тренинг для родителей  «Заставим язычок трудиться»  </vt:lpstr>
      <vt:lpstr>    Изучение научной, методической литературы, анализ и обобщение теоретических знаний Консультация  для воспитателей «Артикуляционная гимнастика с использованием биоэнергопластики» </vt:lpstr>
      <vt:lpstr>    Внедрение в практику полученных знаний   </vt:lpstr>
      <vt:lpstr>    Внедрение в практику полученных знаний   </vt:lpstr>
      <vt:lpstr>    Внедрение в практику полученных знаний   </vt:lpstr>
      <vt:lpstr>    Диагностика и анализ  результатов работы </vt:lpstr>
      <vt:lpstr>    Диагностика и анализ  результатов работы </vt:lpstr>
      <vt:lpstr>    Диагностика и анализ  результатов работы 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по самообразованию  тема: «Развитие артикуляционного праксиса у детей с нарушениями речи посредством технологии биоэнергопластики»</dc:title>
  <dc:creator>Асс</dc:creator>
  <cp:lastModifiedBy>Асс</cp:lastModifiedBy>
  <cp:revision>33</cp:revision>
  <dcterms:created xsi:type="dcterms:W3CDTF">2019-05-22T09:24:18Z</dcterms:created>
  <dcterms:modified xsi:type="dcterms:W3CDTF">2019-06-07T03:50:44Z</dcterms:modified>
</cp:coreProperties>
</file>